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22" r:id="rId1"/>
  </p:sldMasterIdLst>
  <p:notesMasterIdLst>
    <p:notesMasterId r:id="rId13"/>
  </p:notesMasterIdLst>
  <p:sldIdLst>
    <p:sldId id="256" r:id="rId2"/>
    <p:sldId id="257" r:id="rId3"/>
    <p:sldId id="259" r:id="rId4"/>
    <p:sldId id="260" r:id="rId5"/>
    <p:sldId id="264" r:id="rId6"/>
    <p:sldId id="261" r:id="rId7"/>
    <p:sldId id="266" r:id="rId8"/>
    <p:sldId id="262" r:id="rId9"/>
    <p:sldId id="265" r:id="rId10"/>
    <p:sldId id="267" r:id="rId11"/>
    <p:sldId id="268"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E390559-5E48-1437-9F99-DEBD1D4CFDBE}" v="1936" dt="2021-04-09T18:08:00.2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F79A27-F3A2-4153-9827-2CEFC7FF407C}"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E02B9C41-D906-44BE-9D00-2E42BD7279CF}">
      <dgm:prSet/>
      <dgm:spPr/>
      <dgm:t>
        <a:bodyPr/>
        <a:lstStyle/>
        <a:p>
          <a:r>
            <a:rPr lang="en-US" dirty="0"/>
            <a:t>Automatically generating a natural language description of an image, a problem known as image captioning. Generating a meaningful natural language description of an image requires a level of image understanding that goes well beyond image classification and object detection.</a:t>
          </a:r>
        </a:p>
      </dgm:t>
    </dgm:pt>
    <dgm:pt modelId="{A1DF30CF-D699-435B-8FCD-DE17556DF20A}" type="parTrans" cxnId="{BE19A5CC-0D9E-4B3B-833B-7338C7CBDFB5}">
      <dgm:prSet/>
      <dgm:spPr/>
      <dgm:t>
        <a:bodyPr/>
        <a:lstStyle/>
        <a:p>
          <a:endParaRPr lang="en-US"/>
        </a:p>
      </dgm:t>
    </dgm:pt>
    <dgm:pt modelId="{09B5FFCD-1CE6-4374-A788-190ECE6FAC1F}" type="sibTrans" cxnId="{BE19A5CC-0D9E-4B3B-833B-7338C7CBDFB5}">
      <dgm:prSet/>
      <dgm:spPr/>
      <dgm:t>
        <a:bodyPr/>
        <a:lstStyle/>
        <a:p>
          <a:endParaRPr lang="en-US"/>
        </a:p>
      </dgm:t>
    </dgm:pt>
    <dgm:pt modelId="{87EAD3E9-D910-4279-9D4F-69B3FF96768E}">
      <dgm:prSet/>
      <dgm:spPr/>
      <dgm:t>
        <a:bodyPr/>
        <a:lstStyle/>
        <a:p>
          <a:r>
            <a:rPr lang="en-US" dirty="0"/>
            <a:t>The problem is interesting not only because it has important practical applications, such as helping visually impaired people see, but also because it is regarded as a grand challenge for image understanding which is a core problem in Computer Vision.</a:t>
          </a:r>
        </a:p>
      </dgm:t>
    </dgm:pt>
    <dgm:pt modelId="{ADC006AB-D295-467E-BC77-D74D3549A896}" type="parTrans" cxnId="{903BA119-FDF3-4800-8751-D8E852943361}">
      <dgm:prSet/>
      <dgm:spPr/>
      <dgm:t>
        <a:bodyPr/>
        <a:lstStyle/>
        <a:p>
          <a:endParaRPr lang="en-US"/>
        </a:p>
      </dgm:t>
    </dgm:pt>
    <dgm:pt modelId="{068F3888-AFBF-420B-B8D6-0A56F5F23548}" type="sibTrans" cxnId="{903BA119-FDF3-4800-8751-D8E852943361}">
      <dgm:prSet/>
      <dgm:spPr/>
      <dgm:t>
        <a:bodyPr/>
        <a:lstStyle/>
        <a:p>
          <a:endParaRPr lang="en-US"/>
        </a:p>
      </dgm:t>
    </dgm:pt>
    <dgm:pt modelId="{C375F79F-6F32-422F-BCD6-3CBACE8C3878}">
      <dgm:prSet/>
      <dgm:spPr/>
      <dgm:t>
        <a:bodyPr/>
        <a:lstStyle/>
        <a:p>
          <a:r>
            <a:rPr lang="en-US" dirty="0"/>
            <a:t>The problem is also interesting in that it connects Computer Vision with Natural Language Processing which are two major fields in Artificial Intelligence.</a:t>
          </a:r>
        </a:p>
      </dgm:t>
    </dgm:pt>
    <dgm:pt modelId="{A6110884-8D8B-4FB0-BDA9-9E0B5D04592B}" type="parTrans" cxnId="{6BB7F12B-0623-4A0C-9B10-4EC507D544E9}">
      <dgm:prSet/>
      <dgm:spPr/>
      <dgm:t>
        <a:bodyPr/>
        <a:lstStyle/>
        <a:p>
          <a:endParaRPr lang="en-US"/>
        </a:p>
      </dgm:t>
    </dgm:pt>
    <dgm:pt modelId="{7AC68CDB-7184-4FD7-B745-B8911E10617D}" type="sibTrans" cxnId="{6BB7F12B-0623-4A0C-9B10-4EC507D544E9}">
      <dgm:prSet/>
      <dgm:spPr/>
      <dgm:t>
        <a:bodyPr/>
        <a:lstStyle/>
        <a:p>
          <a:endParaRPr lang="en-US"/>
        </a:p>
      </dgm:t>
    </dgm:pt>
    <dgm:pt modelId="{D7ADD5FF-D21D-43D4-BC59-1159CF31AB20}">
      <dgm:prSet/>
      <dgm:spPr/>
      <dgm:t>
        <a:bodyPr/>
        <a:lstStyle/>
        <a:p>
          <a:pPr rtl="0"/>
          <a:r>
            <a:rPr lang="en-US" dirty="0"/>
            <a:t>There are two general paradigms in existing image captioning approaches: top-down and bottom up. The top-down paradigm starts from a “gist” of an image and converts it into words, while the bottom-up one first comes up with words describing various aspects of an image and then combines them.</a:t>
          </a:r>
          <a:endParaRPr lang="en-US" dirty="0">
            <a:latin typeface="Calibri Light" panose="020F0302020204030204"/>
          </a:endParaRPr>
        </a:p>
      </dgm:t>
    </dgm:pt>
    <dgm:pt modelId="{C672F70B-6499-4D1A-87D0-DE1247E6BE4B}" type="parTrans" cxnId="{359F0B82-D862-48EB-9C84-CD96C6AAED91}">
      <dgm:prSet/>
      <dgm:spPr/>
      <dgm:t>
        <a:bodyPr/>
        <a:lstStyle/>
        <a:p>
          <a:endParaRPr lang="en-US"/>
        </a:p>
      </dgm:t>
    </dgm:pt>
    <dgm:pt modelId="{AC1B8A69-BD13-420B-B91E-0840D5294EC2}" type="sibTrans" cxnId="{359F0B82-D862-48EB-9C84-CD96C6AAED91}">
      <dgm:prSet/>
      <dgm:spPr/>
      <dgm:t>
        <a:bodyPr/>
        <a:lstStyle/>
        <a:p>
          <a:endParaRPr lang="en-US"/>
        </a:p>
      </dgm:t>
    </dgm:pt>
    <dgm:pt modelId="{D62F4587-9399-4BC7-AC23-346F851A8DAF}">
      <dgm:prSet/>
      <dgm:spPr/>
      <dgm:t>
        <a:bodyPr/>
        <a:lstStyle/>
        <a:p>
          <a:pPr rtl="0"/>
          <a:r>
            <a:rPr lang="en-US" b="1" dirty="0"/>
            <a:t>The paper proposes a new image captioning approach that combines the top-down and bottom-up approaches through a semantic attention model. The semantic attention in image captioning is the ability to provide a detailed, coherent description of semantically important objects that are needed exactly when they </a:t>
          </a:r>
          <a:r>
            <a:rPr lang="en-US" b="1" dirty="0">
              <a:latin typeface="Calibri Light" panose="020F0302020204030204"/>
            </a:rPr>
            <a:t>are needed</a:t>
          </a:r>
          <a:r>
            <a:rPr lang="en-US" b="1" dirty="0"/>
            <a:t>.</a:t>
          </a:r>
        </a:p>
      </dgm:t>
    </dgm:pt>
    <dgm:pt modelId="{72D026FE-A7DF-4EDC-B854-4707A7EA3C0F}" type="parTrans" cxnId="{45FBB017-AE35-483A-A462-3683B05115CF}">
      <dgm:prSet/>
      <dgm:spPr/>
      <dgm:t>
        <a:bodyPr/>
        <a:lstStyle/>
        <a:p>
          <a:endParaRPr lang="en-US"/>
        </a:p>
      </dgm:t>
    </dgm:pt>
    <dgm:pt modelId="{07063B93-EE88-402D-931C-9A5BFDCB1978}" type="sibTrans" cxnId="{45FBB017-AE35-483A-A462-3683B05115CF}">
      <dgm:prSet/>
      <dgm:spPr/>
      <dgm:t>
        <a:bodyPr/>
        <a:lstStyle/>
        <a:p>
          <a:endParaRPr lang="en-US"/>
        </a:p>
      </dgm:t>
    </dgm:pt>
    <dgm:pt modelId="{CEB34618-7C2C-4469-84C8-51843F618701}">
      <dgm:prSet phldr="0"/>
      <dgm:spPr/>
      <dgm:t>
        <a:bodyPr/>
        <a:lstStyle/>
        <a:p>
          <a:r>
            <a:rPr lang="en-US" dirty="0"/>
            <a:t>Both the methods have problems of their own, such as lack of end-to-end integration in bottom-up approach, and details being missed out in top-down approach.</a:t>
          </a:r>
        </a:p>
      </dgm:t>
    </dgm:pt>
    <dgm:pt modelId="{984367B1-B7D6-4740-9E98-F2699862F58A}" type="parTrans" cxnId="{743823D4-5E7E-4350-BB0A-DA5E5C0D2CD3}">
      <dgm:prSet/>
      <dgm:spPr/>
    </dgm:pt>
    <dgm:pt modelId="{B766FB08-3019-44E2-9A50-6F042114707A}" type="sibTrans" cxnId="{743823D4-5E7E-4350-BB0A-DA5E5C0D2CD3}">
      <dgm:prSet/>
      <dgm:spPr/>
    </dgm:pt>
    <dgm:pt modelId="{8422CE1E-CA31-4F27-B259-5ADB409FBFA1}" type="pres">
      <dgm:prSet presAssocID="{40F79A27-F3A2-4153-9827-2CEFC7FF407C}" presName="vert0" presStyleCnt="0">
        <dgm:presLayoutVars>
          <dgm:dir/>
          <dgm:animOne val="branch"/>
          <dgm:animLvl val="lvl"/>
        </dgm:presLayoutVars>
      </dgm:prSet>
      <dgm:spPr/>
    </dgm:pt>
    <dgm:pt modelId="{B074E0AA-A8F5-4894-8BB8-EA1CB8A15B16}" type="pres">
      <dgm:prSet presAssocID="{E02B9C41-D906-44BE-9D00-2E42BD7279CF}" presName="thickLine" presStyleLbl="alignNode1" presStyleIdx="0" presStyleCnt="6"/>
      <dgm:spPr/>
    </dgm:pt>
    <dgm:pt modelId="{BF9D9909-FAA0-418E-A219-6BC96998BCA7}" type="pres">
      <dgm:prSet presAssocID="{E02B9C41-D906-44BE-9D00-2E42BD7279CF}" presName="horz1" presStyleCnt="0"/>
      <dgm:spPr/>
    </dgm:pt>
    <dgm:pt modelId="{1ECAB726-9286-4D14-87B6-A65B7BD86E0A}" type="pres">
      <dgm:prSet presAssocID="{E02B9C41-D906-44BE-9D00-2E42BD7279CF}" presName="tx1" presStyleLbl="revTx" presStyleIdx="0" presStyleCnt="6"/>
      <dgm:spPr/>
    </dgm:pt>
    <dgm:pt modelId="{8D9EFA3A-9020-490F-AA26-C5301E28C70C}" type="pres">
      <dgm:prSet presAssocID="{E02B9C41-D906-44BE-9D00-2E42BD7279CF}" presName="vert1" presStyleCnt="0"/>
      <dgm:spPr/>
    </dgm:pt>
    <dgm:pt modelId="{F6B6AB33-271F-4121-96D9-16D7FA9ED179}" type="pres">
      <dgm:prSet presAssocID="{87EAD3E9-D910-4279-9D4F-69B3FF96768E}" presName="thickLine" presStyleLbl="alignNode1" presStyleIdx="1" presStyleCnt="6"/>
      <dgm:spPr/>
    </dgm:pt>
    <dgm:pt modelId="{201C0ABD-A09D-48BB-9BE6-A763C9786A78}" type="pres">
      <dgm:prSet presAssocID="{87EAD3E9-D910-4279-9D4F-69B3FF96768E}" presName="horz1" presStyleCnt="0"/>
      <dgm:spPr/>
    </dgm:pt>
    <dgm:pt modelId="{5831F878-F6DD-4943-A94B-93F8E8F23014}" type="pres">
      <dgm:prSet presAssocID="{87EAD3E9-D910-4279-9D4F-69B3FF96768E}" presName="tx1" presStyleLbl="revTx" presStyleIdx="1" presStyleCnt="6"/>
      <dgm:spPr/>
    </dgm:pt>
    <dgm:pt modelId="{7C7CEF4F-3109-457F-B528-3C395FE7E88B}" type="pres">
      <dgm:prSet presAssocID="{87EAD3E9-D910-4279-9D4F-69B3FF96768E}" presName="vert1" presStyleCnt="0"/>
      <dgm:spPr/>
    </dgm:pt>
    <dgm:pt modelId="{666D4E9E-9D21-4E39-A568-2F4BB96F204C}" type="pres">
      <dgm:prSet presAssocID="{C375F79F-6F32-422F-BCD6-3CBACE8C3878}" presName="thickLine" presStyleLbl="alignNode1" presStyleIdx="2" presStyleCnt="6"/>
      <dgm:spPr/>
    </dgm:pt>
    <dgm:pt modelId="{4F3C2216-A5BF-4037-B6BD-2B3EE3AD86ED}" type="pres">
      <dgm:prSet presAssocID="{C375F79F-6F32-422F-BCD6-3CBACE8C3878}" presName="horz1" presStyleCnt="0"/>
      <dgm:spPr/>
    </dgm:pt>
    <dgm:pt modelId="{7E04E9D4-9A69-4F9A-94F0-7D32DB8A7C58}" type="pres">
      <dgm:prSet presAssocID="{C375F79F-6F32-422F-BCD6-3CBACE8C3878}" presName="tx1" presStyleLbl="revTx" presStyleIdx="2" presStyleCnt="6"/>
      <dgm:spPr/>
    </dgm:pt>
    <dgm:pt modelId="{FC19327F-4769-46C1-8075-4939BC02B6CD}" type="pres">
      <dgm:prSet presAssocID="{C375F79F-6F32-422F-BCD6-3CBACE8C3878}" presName="vert1" presStyleCnt="0"/>
      <dgm:spPr/>
    </dgm:pt>
    <dgm:pt modelId="{31794BAB-1663-44B3-9E46-DE400479B689}" type="pres">
      <dgm:prSet presAssocID="{D7ADD5FF-D21D-43D4-BC59-1159CF31AB20}" presName="thickLine" presStyleLbl="alignNode1" presStyleIdx="3" presStyleCnt="6"/>
      <dgm:spPr/>
    </dgm:pt>
    <dgm:pt modelId="{B5606A57-3978-4DB8-8662-6401AC47EE6B}" type="pres">
      <dgm:prSet presAssocID="{D7ADD5FF-D21D-43D4-BC59-1159CF31AB20}" presName="horz1" presStyleCnt="0"/>
      <dgm:spPr/>
    </dgm:pt>
    <dgm:pt modelId="{42A6D704-25B7-42C5-83F5-11C6100A24BE}" type="pres">
      <dgm:prSet presAssocID="{D7ADD5FF-D21D-43D4-BC59-1159CF31AB20}" presName="tx1" presStyleLbl="revTx" presStyleIdx="3" presStyleCnt="6"/>
      <dgm:spPr/>
    </dgm:pt>
    <dgm:pt modelId="{F96B58F7-06C2-4D96-9DA4-E32782E8B6AA}" type="pres">
      <dgm:prSet presAssocID="{D7ADD5FF-D21D-43D4-BC59-1159CF31AB20}" presName="vert1" presStyleCnt="0"/>
      <dgm:spPr/>
    </dgm:pt>
    <dgm:pt modelId="{0B38FFB2-C5BA-4A33-BD76-25D696A1CFD8}" type="pres">
      <dgm:prSet presAssocID="{CEB34618-7C2C-4469-84C8-51843F618701}" presName="thickLine" presStyleLbl="alignNode1" presStyleIdx="4" presStyleCnt="6"/>
      <dgm:spPr/>
    </dgm:pt>
    <dgm:pt modelId="{69E4D8A9-3783-43EB-8602-BDCAEE58E1D6}" type="pres">
      <dgm:prSet presAssocID="{CEB34618-7C2C-4469-84C8-51843F618701}" presName="horz1" presStyleCnt="0"/>
      <dgm:spPr/>
    </dgm:pt>
    <dgm:pt modelId="{66B77A9D-B0DB-4DF5-8C94-72C04C227E43}" type="pres">
      <dgm:prSet presAssocID="{CEB34618-7C2C-4469-84C8-51843F618701}" presName="tx1" presStyleLbl="revTx" presStyleIdx="4" presStyleCnt="6"/>
      <dgm:spPr/>
    </dgm:pt>
    <dgm:pt modelId="{B9AE8BB3-7C05-49D2-BD04-662BC92F7A93}" type="pres">
      <dgm:prSet presAssocID="{CEB34618-7C2C-4469-84C8-51843F618701}" presName="vert1" presStyleCnt="0"/>
      <dgm:spPr/>
    </dgm:pt>
    <dgm:pt modelId="{A6B6CD0D-00BC-414F-BF39-F9C6E2986444}" type="pres">
      <dgm:prSet presAssocID="{D62F4587-9399-4BC7-AC23-346F851A8DAF}" presName="thickLine" presStyleLbl="alignNode1" presStyleIdx="5" presStyleCnt="6"/>
      <dgm:spPr/>
    </dgm:pt>
    <dgm:pt modelId="{2A921071-8E06-45F1-B913-BB1371CC71AB}" type="pres">
      <dgm:prSet presAssocID="{D62F4587-9399-4BC7-AC23-346F851A8DAF}" presName="horz1" presStyleCnt="0"/>
      <dgm:spPr/>
    </dgm:pt>
    <dgm:pt modelId="{7A1A9A41-BA72-45C2-AA4C-DDBB92102D5A}" type="pres">
      <dgm:prSet presAssocID="{D62F4587-9399-4BC7-AC23-346F851A8DAF}" presName="tx1" presStyleLbl="revTx" presStyleIdx="5" presStyleCnt="6"/>
      <dgm:spPr/>
    </dgm:pt>
    <dgm:pt modelId="{4AF93996-FCA5-4DC7-B714-E292D5BFFC6B}" type="pres">
      <dgm:prSet presAssocID="{D62F4587-9399-4BC7-AC23-346F851A8DAF}" presName="vert1" presStyleCnt="0"/>
      <dgm:spPr/>
    </dgm:pt>
  </dgm:ptLst>
  <dgm:cxnLst>
    <dgm:cxn modelId="{299D0C17-E456-4D8C-A8AE-9511DF65C9DF}" type="presOf" srcId="{40F79A27-F3A2-4153-9827-2CEFC7FF407C}" destId="{8422CE1E-CA31-4F27-B259-5ADB409FBFA1}" srcOrd="0" destOrd="0" presId="urn:microsoft.com/office/officeart/2008/layout/LinedList"/>
    <dgm:cxn modelId="{45FBB017-AE35-483A-A462-3683B05115CF}" srcId="{40F79A27-F3A2-4153-9827-2CEFC7FF407C}" destId="{D62F4587-9399-4BC7-AC23-346F851A8DAF}" srcOrd="5" destOrd="0" parTransId="{72D026FE-A7DF-4EDC-B854-4707A7EA3C0F}" sibTransId="{07063B93-EE88-402D-931C-9A5BFDCB1978}"/>
    <dgm:cxn modelId="{903BA119-FDF3-4800-8751-D8E852943361}" srcId="{40F79A27-F3A2-4153-9827-2CEFC7FF407C}" destId="{87EAD3E9-D910-4279-9D4F-69B3FF96768E}" srcOrd="1" destOrd="0" parTransId="{ADC006AB-D295-467E-BC77-D74D3549A896}" sibTransId="{068F3888-AFBF-420B-B8D6-0A56F5F23548}"/>
    <dgm:cxn modelId="{6BB7F12B-0623-4A0C-9B10-4EC507D544E9}" srcId="{40F79A27-F3A2-4153-9827-2CEFC7FF407C}" destId="{C375F79F-6F32-422F-BCD6-3CBACE8C3878}" srcOrd="2" destOrd="0" parTransId="{A6110884-8D8B-4FB0-BDA9-9E0B5D04592B}" sibTransId="{7AC68CDB-7184-4FD7-B745-B8911E10617D}"/>
    <dgm:cxn modelId="{EE5CF34B-6014-4E3F-8416-6F7F5338EA50}" type="presOf" srcId="{D62F4587-9399-4BC7-AC23-346F851A8DAF}" destId="{7A1A9A41-BA72-45C2-AA4C-DDBB92102D5A}" srcOrd="0" destOrd="0" presId="urn:microsoft.com/office/officeart/2008/layout/LinedList"/>
    <dgm:cxn modelId="{66A3D26E-55F7-47A8-893D-6A3E50636C8D}" type="presOf" srcId="{CEB34618-7C2C-4469-84C8-51843F618701}" destId="{66B77A9D-B0DB-4DF5-8C94-72C04C227E43}" srcOrd="0" destOrd="0" presId="urn:microsoft.com/office/officeart/2008/layout/LinedList"/>
    <dgm:cxn modelId="{1269F15A-60EB-4315-87C7-90494C85DD3F}" type="presOf" srcId="{87EAD3E9-D910-4279-9D4F-69B3FF96768E}" destId="{5831F878-F6DD-4943-A94B-93F8E8F23014}" srcOrd="0" destOrd="0" presId="urn:microsoft.com/office/officeart/2008/layout/LinedList"/>
    <dgm:cxn modelId="{8CB8657B-49CD-4050-B6E8-14973A6E1DCD}" type="presOf" srcId="{C375F79F-6F32-422F-BCD6-3CBACE8C3878}" destId="{7E04E9D4-9A69-4F9A-94F0-7D32DB8A7C58}" srcOrd="0" destOrd="0" presId="urn:microsoft.com/office/officeart/2008/layout/LinedList"/>
    <dgm:cxn modelId="{C27EC07D-947C-4E4E-B3DB-CFEBAEE4497C}" type="presOf" srcId="{E02B9C41-D906-44BE-9D00-2E42BD7279CF}" destId="{1ECAB726-9286-4D14-87B6-A65B7BD86E0A}" srcOrd="0" destOrd="0" presId="urn:microsoft.com/office/officeart/2008/layout/LinedList"/>
    <dgm:cxn modelId="{359F0B82-D862-48EB-9C84-CD96C6AAED91}" srcId="{40F79A27-F3A2-4153-9827-2CEFC7FF407C}" destId="{D7ADD5FF-D21D-43D4-BC59-1159CF31AB20}" srcOrd="3" destOrd="0" parTransId="{C672F70B-6499-4D1A-87D0-DE1247E6BE4B}" sibTransId="{AC1B8A69-BD13-420B-B91E-0840D5294EC2}"/>
    <dgm:cxn modelId="{025ED5C0-D94A-4B2F-B204-0B5150EA1D57}" type="presOf" srcId="{D7ADD5FF-D21D-43D4-BC59-1159CF31AB20}" destId="{42A6D704-25B7-42C5-83F5-11C6100A24BE}" srcOrd="0" destOrd="0" presId="urn:microsoft.com/office/officeart/2008/layout/LinedList"/>
    <dgm:cxn modelId="{BE19A5CC-0D9E-4B3B-833B-7338C7CBDFB5}" srcId="{40F79A27-F3A2-4153-9827-2CEFC7FF407C}" destId="{E02B9C41-D906-44BE-9D00-2E42BD7279CF}" srcOrd="0" destOrd="0" parTransId="{A1DF30CF-D699-435B-8FCD-DE17556DF20A}" sibTransId="{09B5FFCD-1CE6-4374-A788-190ECE6FAC1F}"/>
    <dgm:cxn modelId="{743823D4-5E7E-4350-BB0A-DA5E5C0D2CD3}" srcId="{40F79A27-F3A2-4153-9827-2CEFC7FF407C}" destId="{CEB34618-7C2C-4469-84C8-51843F618701}" srcOrd="4" destOrd="0" parTransId="{984367B1-B7D6-4740-9E98-F2699862F58A}" sibTransId="{B766FB08-3019-44E2-9A50-6F042114707A}"/>
    <dgm:cxn modelId="{BE82FF5E-C065-4F85-B9D3-F1CF97F9B3C1}" type="presParOf" srcId="{8422CE1E-CA31-4F27-B259-5ADB409FBFA1}" destId="{B074E0AA-A8F5-4894-8BB8-EA1CB8A15B16}" srcOrd="0" destOrd="0" presId="urn:microsoft.com/office/officeart/2008/layout/LinedList"/>
    <dgm:cxn modelId="{840DE98D-B277-420B-8066-94D264CB3BE1}" type="presParOf" srcId="{8422CE1E-CA31-4F27-B259-5ADB409FBFA1}" destId="{BF9D9909-FAA0-418E-A219-6BC96998BCA7}" srcOrd="1" destOrd="0" presId="urn:microsoft.com/office/officeart/2008/layout/LinedList"/>
    <dgm:cxn modelId="{31EDF500-C426-411D-BBC1-38784BEC8F06}" type="presParOf" srcId="{BF9D9909-FAA0-418E-A219-6BC96998BCA7}" destId="{1ECAB726-9286-4D14-87B6-A65B7BD86E0A}" srcOrd="0" destOrd="0" presId="urn:microsoft.com/office/officeart/2008/layout/LinedList"/>
    <dgm:cxn modelId="{3EFFC3FF-1346-4A38-80BD-E8BE71EAE505}" type="presParOf" srcId="{BF9D9909-FAA0-418E-A219-6BC96998BCA7}" destId="{8D9EFA3A-9020-490F-AA26-C5301E28C70C}" srcOrd="1" destOrd="0" presId="urn:microsoft.com/office/officeart/2008/layout/LinedList"/>
    <dgm:cxn modelId="{1A845527-7FB5-4535-913E-702ECC4FDD9F}" type="presParOf" srcId="{8422CE1E-CA31-4F27-B259-5ADB409FBFA1}" destId="{F6B6AB33-271F-4121-96D9-16D7FA9ED179}" srcOrd="2" destOrd="0" presId="urn:microsoft.com/office/officeart/2008/layout/LinedList"/>
    <dgm:cxn modelId="{33E02039-EC02-4B0B-8339-CBA80429D182}" type="presParOf" srcId="{8422CE1E-CA31-4F27-B259-5ADB409FBFA1}" destId="{201C0ABD-A09D-48BB-9BE6-A763C9786A78}" srcOrd="3" destOrd="0" presId="urn:microsoft.com/office/officeart/2008/layout/LinedList"/>
    <dgm:cxn modelId="{E85D1B43-3553-4545-8770-5BD545F39BC7}" type="presParOf" srcId="{201C0ABD-A09D-48BB-9BE6-A763C9786A78}" destId="{5831F878-F6DD-4943-A94B-93F8E8F23014}" srcOrd="0" destOrd="0" presId="urn:microsoft.com/office/officeart/2008/layout/LinedList"/>
    <dgm:cxn modelId="{3B196353-E361-4CB3-B33F-61BAC3FAA030}" type="presParOf" srcId="{201C0ABD-A09D-48BB-9BE6-A763C9786A78}" destId="{7C7CEF4F-3109-457F-B528-3C395FE7E88B}" srcOrd="1" destOrd="0" presId="urn:microsoft.com/office/officeart/2008/layout/LinedList"/>
    <dgm:cxn modelId="{F0E7D2ED-1AB2-436E-8235-9189524E7212}" type="presParOf" srcId="{8422CE1E-CA31-4F27-B259-5ADB409FBFA1}" destId="{666D4E9E-9D21-4E39-A568-2F4BB96F204C}" srcOrd="4" destOrd="0" presId="urn:microsoft.com/office/officeart/2008/layout/LinedList"/>
    <dgm:cxn modelId="{772C1397-A79F-49B4-B5C4-89E4265BE3B9}" type="presParOf" srcId="{8422CE1E-CA31-4F27-B259-5ADB409FBFA1}" destId="{4F3C2216-A5BF-4037-B6BD-2B3EE3AD86ED}" srcOrd="5" destOrd="0" presId="urn:microsoft.com/office/officeart/2008/layout/LinedList"/>
    <dgm:cxn modelId="{AC9D50DD-A8EE-46EA-9C82-09BB5A58CE5A}" type="presParOf" srcId="{4F3C2216-A5BF-4037-B6BD-2B3EE3AD86ED}" destId="{7E04E9D4-9A69-4F9A-94F0-7D32DB8A7C58}" srcOrd="0" destOrd="0" presId="urn:microsoft.com/office/officeart/2008/layout/LinedList"/>
    <dgm:cxn modelId="{4E055E77-2823-4519-9B51-0692EB3077F7}" type="presParOf" srcId="{4F3C2216-A5BF-4037-B6BD-2B3EE3AD86ED}" destId="{FC19327F-4769-46C1-8075-4939BC02B6CD}" srcOrd="1" destOrd="0" presId="urn:microsoft.com/office/officeart/2008/layout/LinedList"/>
    <dgm:cxn modelId="{D720FA38-72C2-4AA4-B132-AF4F3B66E2E9}" type="presParOf" srcId="{8422CE1E-CA31-4F27-B259-5ADB409FBFA1}" destId="{31794BAB-1663-44B3-9E46-DE400479B689}" srcOrd="6" destOrd="0" presId="urn:microsoft.com/office/officeart/2008/layout/LinedList"/>
    <dgm:cxn modelId="{6D03AD51-16C5-4A26-B7F4-104DD6B4C5DA}" type="presParOf" srcId="{8422CE1E-CA31-4F27-B259-5ADB409FBFA1}" destId="{B5606A57-3978-4DB8-8662-6401AC47EE6B}" srcOrd="7" destOrd="0" presId="urn:microsoft.com/office/officeart/2008/layout/LinedList"/>
    <dgm:cxn modelId="{2E718359-3371-4E9C-A16B-E1085CF3FFAC}" type="presParOf" srcId="{B5606A57-3978-4DB8-8662-6401AC47EE6B}" destId="{42A6D704-25B7-42C5-83F5-11C6100A24BE}" srcOrd="0" destOrd="0" presId="urn:microsoft.com/office/officeart/2008/layout/LinedList"/>
    <dgm:cxn modelId="{2D55C7D7-B193-4DFE-A1EF-11BE14E5ED17}" type="presParOf" srcId="{B5606A57-3978-4DB8-8662-6401AC47EE6B}" destId="{F96B58F7-06C2-4D96-9DA4-E32782E8B6AA}" srcOrd="1" destOrd="0" presId="urn:microsoft.com/office/officeart/2008/layout/LinedList"/>
    <dgm:cxn modelId="{AF11DCDD-4912-4C38-9674-DF53A314047D}" type="presParOf" srcId="{8422CE1E-CA31-4F27-B259-5ADB409FBFA1}" destId="{0B38FFB2-C5BA-4A33-BD76-25D696A1CFD8}" srcOrd="8" destOrd="0" presId="urn:microsoft.com/office/officeart/2008/layout/LinedList"/>
    <dgm:cxn modelId="{978236E7-0F60-4278-AC8F-93D56AC82E30}" type="presParOf" srcId="{8422CE1E-CA31-4F27-B259-5ADB409FBFA1}" destId="{69E4D8A9-3783-43EB-8602-BDCAEE58E1D6}" srcOrd="9" destOrd="0" presId="urn:microsoft.com/office/officeart/2008/layout/LinedList"/>
    <dgm:cxn modelId="{33C8BB29-0486-4288-BEC0-A49CE130A4E7}" type="presParOf" srcId="{69E4D8A9-3783-43EB-8602-BDCAEE58E1D6}" destId="{66B77A9D-B0DB-4DF5-8C94-72C04C227E43}" srcOrd="0" destOrd="0" presId="urn:microsoft.com/office/officeart/2008/layout/LinedList"/>
    <dgm:cxn modelId="{063FC3C8-D975-48AE-92D5-BED34AA7D7B7}" type="presParOf" srcId="{69E4D8A9-3783-43EB-8602-BDCAEE58E1D6}" destId="{B9AE8BB3-7C05-49D2-BD04-662BC92F7A93}" srcOrd="1" destOrd="0" presId="urn:microsoft.com/office/officeart/2008/layout/LinedList"/>
    <dgm:cxn modelId="{31ACDF6B-16EE-4975-80DE-E8B341C00C30}" type="presParOf" srcId="{8422CE1E-CA31-4F27-B259-5ADB409FBFA1}" destId="{A6B6CD0D-00BC-414F-BF39-F9C6E2986444}" srcOrd="10" destOrd="0" presId="urn:microsoft.com/office/officeart/2008/layout/LinedList"/>
    <dgm:cxn modelId="{6CD69604-60EB-4D11-964B-2D6C1FACF00F}" type="presParOf" srcId="{8422CE1E-CA31-4F27-B259-5ADB409FBFA1}" destId="{2A921071-8E06-45F1-B913-BB1371CC71AB}" srcOrd="11" destOrd="0" presId="urn:microsoft.com/office/officeart/2008/layout/LinedList"/>
    <dgm:cxn modelId="{15496EA0-3B60-4B87-AB58-BEA750F962A9}" type="presParOf" srcId="{2A921071-8E06-45F1-B913-BB1371CC71AB}" destId="{7A1A9A41-BA72-45C2-AA4C-DDBB92102D5A}" srcOrd="0" destOrd="0" presId="urn:microsoft.com/office/officeart/2008/layout/LinedList"/>
    <dgm:cxn modelId="{1E9497AE-82BA-4ED5-8DD0-1A3CC76823C3}" type="presParOf" srcId="{2A921071-8E06-45F1-B913-BB1371CC71AB}" destId="{4AF93996-FCA5-4DC7-B714-E292D5BFFC6B}"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FADC7A4-7DE9-42A5-98F9-3CF9737AB41E}" type="doc">
      <dgm:prSet loTypeId="urn:microsoft.com/office/officeart/2005/8/layout/process1" loCatId="process" qsTypeId="urn:microsoft.com/office/officeart/2005/8/quickstyle/simple1" qsCatId="simple" csTypeId="urn:microsoft.com/office/officeart/2005/8/colors/accent1_2" csCatId="accent1" phldr="1"/>
      <dgm:spPr/>
    </dgm:pt>
    <dgm:pt modelId="{D995DA9F-2AA0-4328-B314-097FE4268DBD}">
      <dgm:prSet phldrT="[Text]" phldr="0"/>
      <dgm:spPr/>
      <dgm:t>
        <a:bodyPr/>
        <a:lstStyle/>
        <a:p>
          <a:pPr rtl="0"/>
          <a:r>
            <a:rPr lang="en-US" dirty="0">
              <a:latin typeface="Calibri Light" panose="020F0302020204030204"/>
            </a:rPr>
            <a:t>Setting up </a:t>
          </a:r>
          <a:r>
            <a:rPr lang="en-US" dirty="0" err="1">
              <a:latin typeface="Calibri Light" panose="020F0302020204030204"/>
            </a:rPr>
            <a:t>VGGnet</a:t>
          </a:r>
          <a:endParaRPr lang="en-US" dirty="0"/>
        </a:p>
      </dgm:t>
    </dgm:pt>
    <dgm:pt modelId="{801BDCDB-B2C8-4570-9FA4-0D8D7D2DA267}" type="parTrans" cxnId="{FE4F993B-0E13-4A9C-9FF5-B9405F6A1BBA}">
      <dgm:prSet/>
      <dgm:spPr/>
    </dgm:pt>
    <dgm:pt modelId="{B0879A9F-B135-490F-B497-2A4CD32FB0F4}" type="sibTrans" cxnId="{FE4F993B-0E13-4A9C-9FF5-B9405F6A1BBA}">
      <dgm:prSet/>
      <dgm:spPr/>
      <dgm:t>
        <a:bodyPr/>
        <a:lstStyle/>
        <a:p>
          <a:endParaRPr lang="en-US"/>
        </a:p>
      </dgm:t>
    </dgm:pt>
    <dgm:pt modelId="{2D94BFF9-F7E7-4E04-9F00-8B58FD2FC9B2}">
      <dgm:prSet phldrT="[Text]" phldr="0"/>
      <dgm:spPr/>
      <dgm:t>
        <a:bodyPr/>
        <a:lstStyle/>
        <a:p>
          <a:pPr rtl="0"/>
          <a:r>
            <a:rPr lang="en-US" dirty="0">
              <a:latin typeface="Calibri Light" panose="020F0302020204030204"/>
            </a:rPr>
            <a:t>LSTM for text output</a:t>
          </a:r>
          <a:endParaRPr lang="en-US" dirty="0"/>
        </a:p>
      </dgm:t>
    </dgm:pt>
    <dgm:pt modelId="{21184760-DE22-4707-A3E1-6B264389AE2F}" type="parTrans" cxnId="{AFB0024B-5D28-4127-94F0-9C06542BE4C3}">
      <dgm:prSet/>
      <dgm:spPr/>
    </dgm:pt>
    <dgm:pt modelId="{1DADC4A6-CAA1-49D2-8B6C-5390AA8482BD}" type="sibTrans" cxnId="{AFB0024B-5D28-4127-94F0-9C06542BE4C3}">
      <dgm:prSet/>
      <dgm:spPr/>
      <dgm:t>
        <a:bodyPr/>
        <a:lstStyle/>
        <a:p>
          <a:endParaRPr lang="en-US"/>
        </a:p>
      </dgm:t>
    </dgm:pt>
    <dgm:pt modelId="{7F2CC7C5-F6C7-4541-A2E4-1FCAB433EA66}">
      <dgm:prSet phldrT="[Text]" phldr="0"/>
      <dgm:spPr/>
      <dgm:t>
        <a:bodyPr/>
        <a:lstStyle/>
        <a:p>
          <a:pPr rtl="0"/>
          <a:r>
            <a:rPr lang="en-US" dirty="0">
              <a:latin typeface="Calibri Light" panose="020F0302020204030204"/>
            </a:rPr>
            <a:t>Attention Model</a:t>
          </a:r>
          <a:endParaRPr lang="en-US" dirty="0"/>
        </a:p>
      </dgm:t>
    </dgm:pt>
    <dgm:pt modelId="{6C6FE462-BA74-4362-A825-A7783A7E059E}" type="parTrans" cxnId="{DF080199-5AC2-4529-9D76-6323316B4E0B}">
      <dgm:prSet/>
      <dgm:spPr/>
    </dgm:pt>
    <dgm:pt modelId="{35C92576-058B-4DA3-874C-3E871FD83DC3}" type="sibTrans" cxnId="{DF080199-5AC2-4529-9D76-6323316B4E0B}">
      <dgm:prSet/>
      <dgm:spPr/>
      <dgm:t>
        <a:bodyPr/>
        <a:lstStyle/>
        <a:p>
          <a:endParaRPr lang="en-US"/>
        </a:p>
      </dgm:t>
    </dgm:pt>
    <dgm:pt modelId="{DAF28CCF-9FA0-4510-8633-15723DA7474E}">
      <dgm:prSet phldr="0"/>
      <dgm:spPr/>
      <dgm:t>
        <a:bodyPr/>
        <a:lstStyle/>
        <a:p>
          <a:pPr rtl="0"/>
          <a:r>
            <a:rPr lang="en-US" dirty="0">
              <a:latin typeface="Calibri Light" panose="020F0302020204030204"/>
            </a:rPr>
            <a:t>Attribute Detection</a:t>
          </a:r>
        </a:p>
      </dgm:t>
    </dgm:pt>
    <dgm:pt modelId="{04E27ACE-939C-48A3-916E-C4C5FDCA1B0F}" type="parTrans" cxnId="{105FB137-9C32-49FF-A6A5-E59B9BA1DE71}">
      <dgm:prSet/>
      <dgm:spPr/>
    </dgm:pt>
    <dgm:pt modelId="{D3596E10-4BA9-4A5A-86D9-5C219C8A50DB}" type="sibTrans" cxnId="{105FB137-9C32-49FF-A6A5-E59B9BA1DE71}">
      <dgm:prSet/>
      <dgm:spPr/>
      <dgm:t>
        <a:bodyPr/>
        <a:lstStyle/>
        <a:p>
          <a:endParaRPr lang="en-US"/>
        </a:p>
        <a:p>
          <a:endParaRPr lang="en-US"/>
        </a:p>
      </dgm:t>
    </dgm:pt>
    <dgm:pt modelId="{B9077ECD-68F9-4FB3-8871-A06FB58AE1D5}">
      <dgm:prSet phldr="0"/>
      <dgm:spPr/>
      <dgm:t>
        <a:bodyPr/>
        <a:lstStyle/>
        <a:p>
          <a:r>
            <a:rPr lang="en-US" dirty="0">
              <a:latin typeface="Calibri Light" panose="020F0302020204030204"/>
            </a:rPr>
            <a:t>Evaluation</a:t>
          </a:r>
        </a:p>
      </dgm:t>
    </dgm:pt>
    <dgm:pt modelId="{CC4C7B06-16FE-49C2-AC9B-E12E4B58492A}" type="parTrans" cxnId="{9D64815D-82C0-491D-A5A0-63BE6B74269A}">
      <dgm:prSet/>
      <dgm:spPr/>
    </dgm:pt>
    <dgm:pt modelId="{9B7E258F-176A-4C33-8E10-986FFA7494B5}" type="sibTrans" cxnId="{9D64815D-82C0-491D-A5A0-63BE6B74269A}">
      <dgm:prSet/>
      <dgm:spPr/>
      <dgm:t>
        <a:bodyPr/>
        <a:lstStyle/>
        <a:p>
          <a:endParaRPr lang="en-US"/>
        </a:p>
      </dgm:t>
    </dgm:pt>
    <dgm:pt modelId="{C7A55841-6C62-49B3-931B-AE7DCE6C1539}" type="pres">
      <dgm:prSet presAssocID="{7FADC7A4-7DE9-42A5-98F9-3CF9737AB41E}" presName="Name0" presStyleCnt="0">
        <dgm:presLayoutVars>
          <dgm:dir/>
          <dgm:resizeHandles val="exact"/>
        </dgm:presLayoutVars>
      </dgm:prSet>
      <dgm:spPr/>
    </dgm:pt>
    <dgm:pt modelId="{DE2C872B-80A0-4CE5-86C2-6F1DEDA2BCFD}" type="pres">
      <dgm:prSet presAssocID="{D995DA9F-2AA0-4328-B314-097FE4268DBD}" presName="node" presStyleLbl="node1" presStyleIdx="0" presStyleCnt="5">
        <dgm:presLayoutVars>
          <dgm:bulletEnabled val="1"/>
        </dgm:presLayoutVars>
      </dgm:prSet>
      <dgm:spPr/>
    </dgm:pt>
    <dgm:pt modelId="{CD94CA50-9700-4A45-A77F-52CA92CA4B29}" type="pres">
      <dgm:prSet presAssocID="{B0879A9F-B135-490F-B497-2A4CD32FB0F4}" presName="sibTrans" presStyleLbl="sibTrans2D1" presStyleIdx="0" presStyleCnt="4"/>
      <dgm:spPr/>
    </dgm:pt>
    <dgm:pt modelId="{A7D9CC49-46EF-4015-B097-C7471C76DE88}" type="pres">
      <dgm:prSet presAssocID="{B0879A9F-B135-490F-B497-2A4CD32FB0F4}" presName="connectorText" presStyleLbl="sibTrans2D1" presStyleIdx="0" presStyleCnt="4"/>
      <dgm:spPr/>
    </dgm:pt>
    <dgm:pt modelId="{4DCCF2FD-C03F-4F7D-B606-DAB097682B4E}" type="pres">
      <dgm:prSet presAssocID="{2D94BFF9-F7E7-4E04-9F00-8B58FD2FC9B2}" presName="node" presStyleLbl="node1" presStyleIdx="1" presStyleCnt="5">
        <dgm:presLayoutVars>
          <dgm:bulletEnabled val="1"/>
        </dgm:presLayoutVars>
      </dgm:prSet>
      <dgm:spPr/>
    </dgm:pt>
    <dgm:pt modelId="{A3349568-0F7B-4F6F-BD2A-35BF096E1F5D}" type="pres">
      <dgm:prSet presAssocID="{1DADC4A6-CAA1-49D2-8B6C-5390AA8482BD}" presName="sibTrans" presStyleLbl="sibTrans2D1" presStyleIdx="1" presStyleCnt="4"/>
      <dgm:spPr/>
    </dgm:pt>
    <dgm:pt modelId="{B38D813B-06F4-4E22-91F7-199417D352FF}" type="pres">
      <dgm:prSet presAssocID="{1DADC4A6-CAA1-49D2-8B6C-5390AA8482BD}" presName="connectorText" presStyleLbl="sibTrans2D1" presStyleIdx="1" presStyleCnt="4"/>
      <dgm:spPr/>
    </dgm:pt>
    <dgm:pt modelId="{C8EACF94-A381-47F0-A980-D01498D650BC}" type="pres">
      <dgm:prSet presAssocID="{7F2CC7C5-F6C7-4541-A2E4-1FCAB433EA66}" presName="node" presStyleLbl="node1" presStyleIdx="2" presStyleCnt="5">
        <dgm:presLayoutVars>
          <dgm:bulletEnabled val="1"/>
        </dgm:presLayoutVars>
      </dgm:prSet>
      <dgm:spPr/>
    </dgm:pt>
    <dgm:pt modelId="{FCDDE2B7-D0BE-4C7E-A9AD-0C3106040B46}" type="pres">
      <dgm:prSet presAssocID="{35C92576-058B-4DA3-874C-3E871FD83DC3}" presName="sibTrans" presStyleLbl="sibTrans2D1" presStyleIdx="2" presStyleCnt="4"/>
      <dgm:spPr/>
    </dgm:pt>
    <dgm:pt modelId="{0771DA62-3ADC-434F-9427-10D626D44986}" type="pres">
      <dgm:prSet presAssocID="{35C92576-058B-4DA3-874C-3E871FD83DC3}" presName="connectorText" presStyleLbl="sibTrans2D1" presStyleIdx="2" presStyleCnt="4"/>
      <dgm:spPr/>
    </dgm:pt>
    <dgm:pt modelId="{8760FDB3-02FA-46B7-99D0-7A4E81200814}" type="pres">
      <dgm:prSet presAssocID="{DAF28CCF-9FA0-4510-8633-15723DA7474E}" presName="node" presStyleLbl="node1" presStyleIdx="3" presStyleCnt="5">
        <dgm:presLayoutVars>
          <dgm:bulletEnabled val="1"/>
        </dgm:presLayoutVars>
      </dgm:prSet>
      <dgm:spPr/>
    </dgm:pt>
    <dgm:pt modelId="{59AB285D-52AD-4062-8770-6AD99BAD08AD}" type="pres">
      <dgm:prSet presAssocID="{D3596E10-4BA9-4A5A-86D9-5C219C8A50DB}" presName="sibTrans" presStyleLbl="sibTrans2D1" presStyleIdx="3" presStyleCnt="4"/>
      <dgm:spPr/>
    </dgm:pt>
    <dgm:pt modelId="{11B46AB7-3031-42A5-BDD1-0CE3A97D92CD}" type="pres">
      <dgm:prSet presAssocID="{D3596E10-4BA9-4A5A-86D9-5C219C8A50DB}" presName="connectorText" presStyleLbl="sibTrans2D1" presStyleIdx="3" presStyleCnt="4"/>
      <dgm:spPr/>
    </dgm:pt>
    <dgm:pt modelId="{9F7090B5-9A35-4251-BC5B-0DF24071BFA7}" type="pres">
      <dgm:prSet presAssocID="{B9077ECD-68F9-4FB3-8871-A06FB58AE1D5}" presName="node" presStyleLbl="node1" presStyleIdx="4" presStyleCnt="5">
        <dgm:presLayoutVars>
          <dgm:bulletEnabled val="1"/>
        </dgm:presLayoutVars>
      </dgm:prSet>
      <dgm:spPr/>
    </dgm:pt>
  </dgm:ptLst>
  <dgm:cxnLst>
    <dgm:cxn modelId="{834E1F26-D9F4-484E-8DE7-A02BE1E86727}" type="presOf" srcId="{35C92576-058B-4DA3-874C-3E871FD83DC3}" destId="{0771DA62-3ADC-434F-9427-10D626D44986}" srcOrd="1" destOrd="0" presId="urn:microsoft.com/office/officeart/2005/8/layout/process1"/>
    <dgm:cxn modelId="{DCCE222C-54FE-464E-BD54-6AEB422B8CBE}" type="presOf" srcId="{D3596E10-4BA9-4A5A-86D9-5C219C8A50DB}" destId="{59AB285D-52AD-4062-8770-6AD99BAD08AD}" srcOrd="0" destOrd="0" presId="urn:microsoft.com/office/officeart/2005/8/layout/process1"/>
    <dgm:cxn modelId="{105FB137-9C32-49FF-A6A5-E59B9BA1DE71}" srcId="{7FADC7A4-7DE9-42A5-98F9-3CF9737AB41E}" destId="{DAF28CCF-9FA0-4510-8633-15723DA7474E}" srcOrd="3" destOrd="0" parTransId="{04E27ACE-939C-48A3-916E-C4C5FDCA1B0F}" sibTransId="{D3596E10-4BA9-4A5A-86D9-5C219C8A50DB}"/>
    <dgm:cxn modelId="{FE4F993B-0E13-4A9C-9FF5-B9405F6A1BBA}" srcId="{7FADC7A4-7DE9-42A5-98F9-3CF9737AB41E}" destId="{D995DA9F-2AA0-4328-B314-097FE4268DBD}" srcOrd="0" destOrd="0" parTransId="{801BDCDB-B2C8-4570-9FA4-0D8D7D2DA267}" sibTransId="{B0879A9F-B135-490F-B497-2A4CD32FB0F4}"/>
    <dgm:cxn modelId="{CCB14740-0C4F-4E1F-B6AD-EE0E0541F1FD}" type="presOf" srcId="{D3596E10-4BA9-4A5A-86D9-5C219C8A50DB}" destId="{11B46AB7-3031-42A5-BDD1-0CE3A97D92CD}" srcOrd="1" destOrd="0" presId="urn:microsoft.com/office/officeart/2005/8/layout/process1"/>
    <dgm:cxn modelId="{9D64815D-82C0-491D-A5A0-63BE6B74269A}" srcId="{7FADC7A4-7DE9-42A5-98F9-3CF9737AB41E}" destId="{B9077ECD-68F9-4FB3-8871-A06FB58AE1D5}" srcOrd="4" destOrd="0" parTransId="{CC4C7B06-16FE-49C2-AC9B-E12E4B58492A}" sibTransId="{9B7E258F-176A-4C33-8E10-986FFA7494B5}"/>
    <dgm:cxn modelId="{8FDAD148-3E5B-4809-9BE5-4B78E4CAB2CA}" type="presOf" srcId="{B0879A9F-B135-490F-B497-2A4CD32FB0F4}" destId="{CD94CA50-9700-4A45-A77F-52CA92CA4B29}" srcOrd="0" destOrd="0" presId="urn:microsoft.com/office/officeart/2005/8/layout/process1"/>
    <dgm:cxn modelId="{2215BB49-16AB-44ED-9D6F-C9CE6FE61B9D}" type="presOf" srcId="{7F2CC7C5-F6C7-4541-A2E4-1FCAB433EA66}" destId="{C8EACF94-A381-47F0-A980-D01498D650BC}" srcOrd="0" destOrd="0" presId="urn:microsoft.com/office/officeart/2005/8/layout/process1"/>
    <dgm:cxn modelId="{AFB0024B-5D28-4127-94F0-9C06542BE4C3}" srcId="{7FADC7A4-7DE9-42A5-98F9-3CF9737AB41E}" destId="{2D94BFF9-F7E7-4E04-9F00-8B58FD2FC9B2}" srcOrd="1" destOrd="0" parTransId="{21184760-DE22-4707-A3E1-6B264389AE2F}" sibTransId="{1DADC4A6-CAA1-49D2-8B6C-5390AA8482BD}"/>
    <dgm:cxn modelId="{8487214E-E5E3-43E5-B1B7-DD0DC6941B8E}" type="presOf" srcId="{D995DA9F-2AA0-4328-B314-097FE4268DBD}" destId="{DE2C872B-80A0-4CE5-86C2-6F1DEDA2BCFD}" srcOrd="0" destOrd="0" presId="urn:microsoft.com/office/officeart/2005/8/layout/process1"/>
    <dgm:cxn modelId="{13445F57-61F7-4AC3-A615-64925B0A365D}" type="presOf" srcId="{7FADC7A4-7DE9-42A5-98F9-3CF9737AB41E}" destId="{C7A55841-6C62-49B3-931B-AE7DCE6C1539}" srcOrd="0" destOrd="0" presId="urn:microsoft.com/office/officeart/2005/8/layout/process1"/>
    <dgm:cxn modelId="{BB8CB07D-9E99-42F0-A7BF-FBE5D7EDF54F}" type="presOf" srcId="{35C92576-058B-4DA3-874C-3E871FD83DC3}" destId="{FCDDE2B7-D0BE-4C7E-A9AD-0C3106040B46}" srcOrd="0" destOrd="0" presId="urn:microsoft.com/office/officeart/2005/8/layout/process1"/>
    <dgm:cxn modelId="{926AD888-737E-4FA9-B097-09CD49AF33FB}" type="presOf" srcId="{DAF28CCF-9FA0-4510-8633-15723DA7474E}" destId="{8760FDB3-02FA-46B7-99D0-7A4E81200814}" srcOrd="0" destOrd="0" presId="urn:microsoft.com/office/officeart/2005/8/layout/process1"/>
    <dgm:cxn modelId="{DF080199-5AC2-4529-9D76-6323316B4E0B}" srcId="{7FADC7A4-7DE9-42A5-98F9-3CF9737AB41E}" destId="{7F2CC7C5-F6C7-4541-A2E4-1FCAB433EA66}" srcOrd="2" destOrd="0" parTransId="{6C6FE462-BA74-4362-A825-A7783A7E059E}" sibTransId="{35C92576-058B-4DA3-874C-3E871FD83DC3}"/>
    <dgm:cxn modelId="{DA36E3A3-53BB-465F-AF29-6505182A17D6}" type="presOf" srcId="{B9077ECD-68F9-4FB3-8871-A06FB58AE1D5}" destId="{9F7090B5-9A35-4251-BC5B-0DF24071BFA7}" srcOrd="0" destOrd="0" presId="urn:microsoft.com/office/officeart/2005/8/layout/process1"/>
    <dgm:cxn modelId="{6ABA2FAE-42CF-4BAE-8C0F-A972F47E9527}" type="presOf" srcId="{1DADC4A6-CAA1-49D2-8B6C-5390AA8482BD}" destId="{A3349568-0F7B-4F6F-BD2A-35BF096E1F5D}" srcOrd="0" destOrd="0" presId="urn:microsoft.com/office/officeart/2005/8/layout/process1"/>
    <dgm:cxn modelId="{6596DDBC-0D23-42F0-9FBF-6595663AF7B1}" type="presOf" srcId="{1DADC4A6-CAA1-49D2-8B6C-5390AA8482BD}" destId="{B38D813B-06F4-4E22-91F7-199417D352FF}" srcOrd="1" destOrd="0" presId="urn:microsoft.com/office/officeart/2005/8/layout/process1"/>
    <dgm:cxn modelId="{5CA2D0C8-756A-42FF-8E9C-CB73F90F05AA}" type="presOf" srcId="{B0879A9F-B135-490F-B497-2A4CD32FB0F4}" destId="{A7D9CC49-46EF-4015-B097-C7471C76DE88}" srcOrd="1" destOrd="0" presId="urn:microsoft.com/office/officeart/2005/8/layout/process1"/>
    <dgm:cxn modelId="{5FABE5CA-7938-4FB6-B99F-B1509BB249D6}" type="presOf" srcId="{2D94BFF9-F7E7-4E04-9F00-8B58FD2FC9B2}" destId="{4DCCF2FD-C03F-4F7D-B606-DAB097682B4E}" srcOrd="0" destOrd="0" presId="urn:microsoft.com/office/officeart/2005/8/layout/process1"/>
    <dgm:cxn modelId="{27C4D3C0-BA15-4E72-B7F9-D1D607B7F8D0}" type="presParOf" srcId="{C7A55841-6C62-49B3-931B-AE7DCE6C1539}" destId="{DE2C872B-80A0-4CE5-86C2-6F1DEDA2BCFD}" srcOrd="0" destOrd="0" presId="urn:microsoft.com/office/officeart/2005/8/layout/process1"/>
    <dgm:cxn modelId="{347830B2-1AA0-4B2A-BC66-AED117775783}" type="presParOf" srcId="{C7A55841-6C62-49B3-931B-AE7DCE6C1539}" destId="{CD94CA50-9700-4A45-A77F-52CA92CA4B29}" srcOrd="1" destOrd="0" presId="urn:microsoft.com/office/officeart/2005/8/layout/process1"/>
    <dgm:cxn modelId="{8F275AEE-F7CD-442D-A8C7-3481A80BCBEE}" type="presParOf" srcId="{CD94CA50-9700-4A45-A77F-52CA92CA4B29}" destId="{A7D9CC49-46EF-4015-B097-C7471C76DE88}" srcOrd="0" destOrd="0" presId="urn:microsoft.com/office/officeart/2005/8/layout/process1"/>
    <dgm:cxn modelId="{61E4228B-E709-493D-ACB6-67740A62342B}" type="presParOf" srcId="{C7A55841-6C62-49B3-931B-AE7DCE6C1539}" destId="{4DCCF2FD-C03F-4F7D-B606-DAB097682B4E}" srcOrd="2" destOrd="0" presId="urn:microsoft.com/office/officeart/2005/8/layout/process1"/>
    <dgm:cxn modelId="{97522166-CE23-42EA-A033-55483421EEF7}" type="presParOf" srcId="{C7A55841-6C62-49B3-931B-AE7DCE6C1539}" destId="{A3349568-0F7B-4F6F-BD2A-35BF096E1F5D}" srcOrd="3" destOrd="0" presId="urn:microsoft.com/office/officeart/2005/8/layout/process1"/>
    <dgm:cxn modelId="{800CDAB5-099C-4DA4-A0DC-F0D79AB709A8}" type="presParOf" srcId="{A3349568-0F7B-4F6F-BD2A-35BF096E1F5D}" destId="{B38D813B-06F4-4E22-91F7-199417D352FF}" srcOrd="0" destOrd="0" presId="urn:microsoft.com/office/officeart/2005/8/layout/process1"/>
    <dgm:cxn modelId="{3B8B05F5-0F67-487A-AD89-C76872A93082}" type="presParOf" srcId="{C7A55841-6C62-49B3-931B-AE7DCE6C1539}" destId="{C8EACF94-A381-47F0-A980-D01498D650BC}" srcOrd="4" destOrd="0" presId="urn:microsoft.com/office/officeart/2005/8/layout/process1"/>
    <dgm:cxn modelId="{46F282D1-1717-463D-A3EA-A4A7E4135FB3}" type="presParOf" srcId="{C7A55841-6C62-49B3-931B-AE7DCE6C1539}" destId="{FCDDE2B7-D0BE-4C7E-A9AD-0C3106040B46}" srcOrd="5" destOrd="0" presId="urn:microsoft.com/office/officeart/2005/8/layout/process1"/>
    <dgm:cxn modelId="{D46A0CCE-E48D-492A-8EAA-F5D1574222EE}" type="presParOf" srcId="{FCDDE2B7-D0BE-4C7E-A9AD-0C3106040B46}" destId="{0771DA62-3ADC-434F-9427-10D626D44986}" srcOrd="0" destOrd="0" presId="urn:microsoft.com/office/officeart/2005/8/layout/process1"/>
    <dgm:cxn modelId="{9DCF2D2C-FEB3-4F2E-B3C5-0D989AEFB499}" type="presParOf" srcId="{C7A55841-6C62-49B3-931B-AE7DCE6C1539}" destId="{8760FDB3-02FA-46B7-99D0-7A4E81200814}" srcOrd="6" destOrd="0" presId="urn:microsoft.com/office/officeart/2005/8/layout/process1"/>
    <dgm:cxn modelId="{D642C8E6-785D-4AF2-9283-FB48865CAE52}" type="presParOf" srcId="{C7A55841-6C62-49B3-931B-AE7DCE6C1539}" destId="{59AB285D-52AD-4062-8770-6AD99BAD08AD}" srcOrd="7" destOrd="0" presId="urn:microsoft.com/office/officeart/2005/8/layout/process1"/>
    <dgm:cxn modelId="{0B37B442-7520-41E9-8443-AFC4B32645E1}" type="presParOf" srcId="{59AB285D-52AD-4062-8770-6AD99BAD08AD}" destId="{11B46AB7-3031-42A5-BDD1-0CE3A97D92CD}" srcOrd="0" destOrd="0" presId="urn:microsoft.com/office/officeart/2005/8/layout/process1"/>
    <dgm:cxn modelId="{8211EA2B-AF28-4809-9176-DD9D9949549A}" type="presParOf" srcId="{C7A55841-6C62-49B3-931B-AE7DCE6C1539}" destId="{9F7090B5-9A35-4251-BC5B-0DF24071BFA7}" srcOrd="8"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74E0AA-A8F5-4894-8BB8-EA1CB8A15B16}">
      <dsp:nvSpPr>
        <dsp:cNvPr id="0" name=""/>
        <dsp:cNvSpPr/>
      </dsp:nvSpPr>
      <dsp:spPr>
        <a:xfrm>
          <a:off x="0" y="1869"/>
          <a:ext cx="486965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ECAB726-9286-4D14-87B6-A65B7BD86E0A}">
      <dsp:nvSpPr>
        <dsp:cNvPr id="0" name=""/>
        <dsp:cNvSpPr/>
      </dsp:nvSpPr>
      <dsp:spPr>
        <a:xfrm>
          <a:off x="0" y="1869"/>
          <a:ext cx="4869656" cy="6375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dirty="0"/>
            <a:t>Automatically generating a natural language description of an image, a problem known as image captioning. Generating a meaningful natural language description of an image requires a level of image understanding that goes well beyond image classification and object detection.</a:t>
          </a:r>
        </a:p>
      </dsp:txBody>
      <dsp:txXfrm>
        <a:off x="0" y="1869"/>
        <a:ext cx="4869656" cy="637551"/>
      </dsp:txXfrm>
    </dsp:sp>
    <dsp:sp modelId="{F6B6AB33-271F-4121-96D9-16D7FA9ED179}">
      <dsp:nvSpPr>
        <dsp:cNvPr id="0" name=""/>
        <dsp:cNvSpPr/>
      </dsp:nvSpPr>
      <dsp:spPr>
        <a:xfrm>
          <a:off x="0" y="639421"/>
          <a:ext cx="4869656"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31F878-F6DD-4943-A94B-93F8E8F23014}">
      <dsp:nvSpPr>
        <dsp:cNvPr id="0" name=""/>
        <dsp:cNvSpPr/>
      </dsp:nvSpPr>
      <dsp:spPr>
        <a:xfrm>
          <a:off x="0" y="639421"/>
          <a:ext cx="4869656" cy="6375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dirty="0"/>
            <a:t>The problem is interesting not only because it has important practical applications, such as helping visually impaired people see, but also because it is regarded as a grand challenge for image understanding which is a core problem in Computer Vision.</a:t>
          </a:r>
        </a:p>
      </dsp:txBody>
      <dsp:txXfrm>
        <a:off x="0" y="639421"/>
        <a:ext cx="4869656" cy="637551"/>
      </dsp:txXfrm>
    </dsp:sp>
    <dsp:sp modelId="{666D4E9E-9D21-4E39-A568-2F4BB96F204C}">
      <dsp:nvSpPr>
        <dsp:cNvPr id="0" name=""/>
        <dsp:cNvSpPr/>
      </dsp:nvSpPr>
      <dsp:spPr>
        <a:xfrm>
          <a:off x="0" y="1276973"/>
          <a:ext cx="4869656"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04E9D4-9A69-4F9A-94F0-7D32DB8A7C58}">
      <dsp:nvSpPr>
        <dsp:cNvPr id="0" name=""/>
        <dsp:cNvSpPr/>
      </dsp:nvSpPr>
      <dsp:spPr>
        <a:xfrm>
          <a:off x="0" y="1276973"/>
          <a:ext cx="4869656" cy="6375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dirty="0"/>
            <a:t>The problem is also interesting in that it connects Computer Vision with Natural Language Processing which are two major fields in Artificial Intelligence.</a:t>
          </a:r>
        </a:p>
      </dsp:txBody>
      <dsp:txXfrm>
        <a:off x="0" y="1276973"/>
        <a:ext cx="4869656" cy="637551"/>
      </dsp:txXfrm>
    </dsp:sp>
    <dsp:sp modelId="{31794BAB-1663-44B3-9E46-DE400479B689}">
      <dsp:nvSpPr>
        <dsp:cNvPr id="0" name=""/>
        <dsp:cNvSpPr/>
      </dsp:nvSpPr>
      <dsp:spPr>
        <a:xfrm>
          <a:off x="0" y="1914525"/>
          <a:ext cx="4869656"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2A6D704-25B7-42C5-83F5-11C6100A24BE}">
      <dsp:nvSpPr>
        <dsp:cNvPr id="0" name=""/>
        <dsp:cNvSpPr/>
      </dsp:nvSpPr>
      <dsp:spPr>
        <a:xfrm>
          <a:off x="0" y="1914525"/>
          <a:ext cx="4869656" cy="6375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rtl="0">
            <a:lnSpc>
              <a:spcPct val="90000"/>
            </a:lnSpc>
            <a:spcBef>
              <a:spcPct val="0"/>
            </a:spcBef>
            <a:spcAft>
              <a:spcPct val="35000"/>
            </a:spcAft>
            <a:buNone/>
          </a:pPr>
          <a:r>
            <a:rPr lang="en-US" sz="1000" kern="1200" dirty="0"/>
            <a:t>There are two general paradigms in existing image captioning approaches: top-down and bottom up. The top-down paradigm starts from a “gist” of an image and converts it into words, while the bottom-up one first comes up with words describing various aspects of an image and then combines them.</a:t>
          </a:r>
          <a:endParaRPr lang="en-US" sz="1000" kern="1200" dirty="0">
            <a:latin typeface="Calibri Light" panose="020F0302020204030204"/>
          </a:endParaRPr>
        </a:p>
      </dsp:txBody>
      <dsp:txXfrm>
        <a:off x="0" y="1914525"/>
        <a:ext cx="4869656" cy="637551"/>
      </dsp:txXfrm>
    </dsp:sp>
    <dsp:sp modelId="{0B38FFB2-C5BA-4A33-BD76-25D696A1CFD8}">
      <dsp:nvSpPr>
        <dsp:cNvPr id="0" name=""/>
        <dsp:cNvSpPr/>
      </dsp:nvSpPr>
      <dsp:spPr>
        <a:xfrm>
          <a:off x="0" y="2552076"/>
          <a:ext cx="4869656"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B77A9D-B0DB-4DF5-8C94-72C04C227E43}">
      <dsp:nvSpPr>
        <dsp:cNvPr id="0" name=""/>
        <dsp:cNvSpPr/>
      </dsp:nvSpPr>
      <dsp:spPr>
        <a:xfrm>
          <a:off x="0" y="2552076"/>
          <a:ext cx="4869656" cy="6375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US" sz="1000" kern="1200" dirty="0"/>
            <a:t>Both the methods have problems of their own, such as lack of end-to-end integration in bottom-up approach, and details being missed out in top-down approach.</a:t>
          </a:r>
        </a:p>
      </dsp:txBody>
      <dsp:txXfrm>
        <a:off x="0" y="2552076"/>
        <a:ext cx="4869656" cy="637551"/>
      </dsp:txXfrm>
    </dsp:sp>
    <dsp:sp modelId="{A6B6CD0D-00BC-414F-BF39-F9C6E2986444}">
      <dsp:nvSpPr>
        <dsp:cNvPr id="0" name=""/>
        <dsp:cNvSpPr/>
      </dsp:nvSpPr>
      <dsp:spPr>
        <a:xfrm>
          <a:off x="0" y="3189628"/>
          <a:ext cx="486965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1A9A41-BA72-45C2-AA4C-DDBB92102D5A}">
      <dsp:nvSpPr>
        <dsp:cNvPr id="0" name=""/>
        <dsp:cNvSpPr/>
      </dsp:nvSpPr>
      <dsp:spPr>
        <a:xfrm>
          <a:off x="0" y="3189628"/>
          <a:ext cx="4869656" cy="6375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rtl="0">
            <a:lnSpc>
              <a:spcPct val="90000"/>
            </a:lnSpc>
            <a:spcBef>
              <a:spcPct val="0"/>
            </a:spcBef>
            <a:spcAft>
              <a:spcPct val="35000"/>
            </a:spcAft>
            <a:buNone/>
          </a:pPr>
          <a:r>
            <a:rPr lang="en-US" sz="1000" b="1" kern="1200" dirty="0"/>
            <a:t>The paper proposes a new image captioning approach that combines the top-down and bottom-up approaches through a semantic attention model. The semantic attention in image captioning is the ability to provide a detailed, coherent description of semantically important objects that are needed exactly when they </a:t>
          </a:r>
          <a:r>
            <a:rPr lang="en-US" sz="1000" b="1" kern="1200" dirty="0">
              <a:latin typeface="Calibri Light" panose="020F0302020204030204"/>
            </a:rPr>
            <a:t>are needed</a:t>
          </a:r>
          <a:r>
            <a:rPr lang="en-US" sz="1000" b="1" kern="1200" dirty="0"/>
            <a:t>.</a:t>
          </a:r>
        </a:p>
      </dsp:txBody>
      <dsp:txXfrm>
        <a:off x="0" y="3189628"/>
        <a:ext cx="4869656" cy="63755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2C872B-80A0-4CE5-86C2-6F1DEDA2BCFD}">
      <dsp:nvSpPr>
        <dsp:cNvPr id="0" name=""/>
        <dsp:cNvSpPr/>
      </dsp:nvSpPr>
      <dsp:spPr>
        <a:xfrm>
          <a:off x="3850" y="1156554"/>
          <a:ext cx="1193787" cy="9512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dirty="0">
              <a:latin typeface="Calibri Light" panose="020F0302020204030204"/>
            </a:rPr>
            <a:t>Setting up </a:t>
          </a:r>
          <a:r>
            <a:rPr lang="en-US" sz="1800" kern="1200" dirty="0" err="1">
              <a:latin typeface="Calibri Light" panose="020F0302020204030204"/>
            </a:rPr>
            <a:t>VGGnet</a:t>
          </a:r>
          <a:endParaRPr lang="en-US" sz="1800" kern="1200" dirty="0"/>
        </a:p>
      </dsp:txBody>
      <dsp:txXfrm>
        <a:off x="31713" y="1184417"/>
        <a:ext cx="1138061" cy="895573"/>
      </dsp:txXfrm>
    </dsp:sp>
    <dsp:sp modelId="{CD94CA50-9700-4A45-A77F-52CA92CA4B29}">
      <dsp:nvSpPr>
        <dsp:cNvPr id="0" name=""/>
        <dsp:cNvSpPr/>
      </dsp:nvSpPr>
      <dsp:spPr>
        <a:xfrm>
          <a:off x="1317017" y="1484174"/>
          <a:ext cx="253082" cy="29605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317017" y="1543386"/>
        <a:ext cx="177157" cy="177635"/>
      </dsp:txXfrm>
    </dsp:sp>
    <dsp:sp modelId="{4DCCF2FD-C03F-4F7D-B606-DAB097682B4E}">
      <dsp:nvSpPr>
        <dsp:cNvPr id="0" name=""/>
        <dsp:cNvSpPr/>
      </dsp:nvSpPr>
      <dsp:spPr>
        <a:xfrm>
          <a:off x="1675153" y="1156554"/>
          <a:ext cx="1193787" cy="9512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dirty="0">
              <a:latin typeface="Calibri Light" panose="020F0302020204030204"/>
            </a:rPr>
            <a:t>LSTM for text output</a:t>
          </a:r>
          <a:endParaRPr lang="en-US" sz="1800" kern="1200" dirty="0"/>
        </a:p>
      </dsp:txBody>
      <dsp:txXfrm>
        <a:off x="1703016" y="1184417"/>
        <a:ext cx="1138061" cy="895573"/>
      </dsp:txXfrm>
    </dsp:sp>
    <dsp:sp modelId="{A3349568-0F7B-4F6F-BD2A-35BF096E1F5D}">
      <dsp:nvSpPr>
        <dsp:cNvPr id="0" name=""/>
        <dsp:cNvSpPr/>
      </dsp:nvSpPr>
      <dsp:spPr>
        <a:xfrm>
          <a:off x="2988319" y="1484174"/>
          <a:ext cx="253082" cy="29605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988319" y="1543386"/>
        <a:ext cx="177157" cy="177635"/>
      </dsp:txXfrm>
    </dsp:sp>
    <dsp:sp modelId="{C8EACF94-A381-47F0-A980-D01498D650BC}">
      <dsp:nvSpPr>
        <dsp:cNvPr id="0" name=""/>
        <dsp:cNvSpPr/>
      </dsp:nvSpPr>
      <dsp:spPr>
        <a:xfrm>
          <a:off x="3346456" y="1156554"/>
          <a:ext cx="1193787" cy="9512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dirty="0">
              <a:latin typeface="Calibri Light" panose="020F0302020204030204"/>
            </a:rPr>
            <a:t>Attention Model</a:t>
          </a:r>
          <a:endParaRPr lang="en-US" sz="1800" kern="1200" dirty="0"/>
        </a:p>
      </dsp:txBody>
      <dsp:txXfrm>
        <a:off x="3374319" y="1184417"/>
        <a:ext cx="1138061" cy="895573"/>
      </dsp:txXfrm>
    </dsp:sp>
    <dsp:sp modelId="{FCDDE2B7-D0BE-4C7E-A9AD-0C3106040B46}">
      <dsp:nvSpPr>
        <dsp:cNvPr id="0" name=""/>
        <dsp:cNvSpPr/>
      </dsp:nvSpPr>
      <dsp:spPr>
        <a:xfrm>
          <a:off x="4659622" y="1484174"/>
          <a:ext cx="253082" cy="29605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659622" y="1543386"/>
        <a:ext cx="177157" cy="177635"/>
      </dsp:txXfrm>
    </dsp:sp>
    <dsp:sp modelId="{8760FDB3-02FA-46B7-99D0-7A4E81200814}">
      <dsp:nvSpPr>
        <dsp:cNvPr id="0" name=""/>
        <dsp:cNvSpPr/>
      </dsp:nvSpPr>
      <dsp:spPr>
        <a:xfrm>
          <a:off x="5017758" y="1156554"/>
          <a:ext cx="1193787" cy="9512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dirty="0">
              <a:latin typeface="Calibri Light" panose="020F0302020204030204"/>
            </a:rPr>
            <a:t>Attribute Detection</a:t>
          </a:r>
        </a:p>
      </dsp:txBody>
      <dsp:txXfrm>
        <a:off x="5045621" y="1184417"/>
        <a:ext cx="1138061" cy="895573"/>
      </dsp:txXfrm>
    </dsp:sp>
    <dsp:sp modelId="{59AB285D-52AD-4062-8770-6AD99BAD08AD}">
      <dsp:nvSpPr>
        <dsp:cNvPr id="0" name=""/>
        <dsp:cNvSpPr/>
      </dsp:nvSpPr>
      <dsp:spPr>
        <a:xfrm>
          <a:off x="6330925" y="1484174"/>
          <a:ext cx="253082" cy="29605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a:p>
          <a:pPr marL="0" lvl="0" indent="0" algn="ctr" defTabSz="222250">
            <a:lnSpc>
              <a:spcPct val="90000"/>
            </a:lnSpc>
            <a:spcBef>
              <a:spcPct val="0"/>
            </a:spcBef>
            <a:spcAft>
              <a:spcPct val="35000"/>
            </a:spcAft>
            <a:buNone/>
          </a:pPr>
          <a:endParaRPr lang="en-US" sz="500" kern="1200"/>
        </a:p>
      </dsp:txBody>
      <dsp:txXfrm>
        <a:off x="6330925" y="1543386"/>
        <a:ext cx="177157" cy="177635"/>
      </dsp:txXfrm>
    </dsp:sp>
    <dsp:sp modelId="{9F7090B5-9A35-4251-BC5B-0DF24071BFA7}">
      <dsp:nvSpPr>
        <dsp:cNvPr id="0" name=""/>
        <dsp:cNvSpPr/>
      </dsp:nvSpPr>
      <dsp:spPr>
        <a:xfrm>
          <a:off x="6689061" y="1156554"/>
          <a:ext cx="1193787" cy="95129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Calibri Light" panose="020F0302020204030204"/>
            </a:rPr>
            <a:t>Evaluation</a:t>
          </a:r>
        </a:p>
      </dsp:txBody>
      <dsp:txXfrm>
        <a:off x="6716924" y="1184417"/>
        <a:ext cx="1138061" cy="895573"/>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cf57a6f2d1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cf57a6f2d1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f57a6f2d1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f57a6f2d1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cf57a6f2d1_0_2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cf57a6f2d1_0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cf57a6f2d1_0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cf57a6f2d1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f57a6f2d1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f57a6f2d1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64458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cf57a6f2d1_0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cf57a6f2d1_0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10667"/>
            </a:lvl1pPr>
          </a:lstStyle>
          <a:p>
            <a:r>
              <a:rPr lang="en-US" dirty="0"/>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4267"/>
            </a:lvl1pPr>
            <a:lvl2pPr marL="812810" indent="0" algn="ctr">
              <a:buNone/>
              <a:defRPr sz="3556"/>
            </a:lvl2pPr>
            <a:lvl3pPr marL="1625620" indent="0" algn="ctr">
              <a:buNone/>
              <a:defRPr sz="3200"/>
            </a:lvl3pPr>
            <a:lvl4pPr marL="2438430" indent="0" algn="ctr">
              <a:buNone/>
              <a:defRPr sz="2844"/>
            </a:lvl4pPr>
            <a:lvl5pPr marL="3251241" indent="0" algn="ctr">
              <a:buNone/>
              <a:defRPr sz="2844"/>
            </a:lvl5pPr>
            <a:lvl6pPr marL="4064051" indent="0" algn="ctr">
              <a:buNone/>
              <a:defRPr sz="2844"/>
            </a:lvl6pPr>
            <a:lvl7pPr marL="4876861" indent="0" algn="ctr">
              <a:buNone/>
              <a:defRPr sz="2844"/>
            </a:lvl7pPr>
            <a:lvl8pPr marL="5689671" indent="0" algn="ctr">
              <a:buNone/>
              <a:defRPr sz="2844"/>
            </a:lvl8pPr>
            <a:lvl9pPr marL="6502481" indent="0" algn="ctr">
              <a:buNone/>
              <a:defRPr sz="2844"/>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21493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98539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082480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980869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45387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10667"/>
            </a:lvl1pPr>
          </a:lstStyle>
          <a:p>
            <a:r>
              <a:rPr lang="en-US" dirty="0"/>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4267">
                <a:solidFill>
                  <a:schemeClr val="tx1">
                    <a:tint val="75000"/>
                  </a:schemeClr>
                </a:solidFill>
              </a:defRPr>
            </a:lvl1pPr>
            <a:lvl2pPr marL="812810" indent="0">
              <a:buNone/>
              <a:defRPr sz="3556">
                <a:solidFill>
                  <a:schemeClr val="tx1">
                    <a:tint val="75000"/>
                  </a:schemeClr>
                </a:solidFill>
              </a:defRPr>
            </a:lvl2pPr>
            <a:lvl3pPr marL="1625620" indent="0">
              <a:buNone/>
              <a:defRPr sz="3200">
                <a:solidFill>
                  <a:schemeClr val="tx1">
                    <a:tint val="75000"/>
                  </a:schemeClr>
                </a:solidFill>
              </a:defRPr>
            </a:lvl3pPr>
            <a:lvl4pPr marL="2438430" indent="0">
              <a:buNone/>
              <a:defRPr sz="2844">
                <a:solidFill>
                  <a:schemeClr val="tx1">
                    <a:tint val="75000"/>
                  </a:schemeClr>
                </a:solidFill>
              </a:defRPr>
            </a:lvl4pPr>
            <a:lvl5pPr marL="3251241" indent="0">
              <a:buNone/>
              <a:defRPr sz="2844">
                <a:solidFill>
                  <a:schemeClr val="tx1">
                    <a:tint val="75000"/>
                  </a:schemeClr>
                </a:solidFill>
              </a:defRPr>
            </a:lvl5pPr>
            <a:lvl6pPr marL="4064051" indent="0">
              <a:buNone/>
              <a:defRPr sz="2844">
                <a:solidFill>
                  <a:schemeClr val="tx1">
                    <a:tint val="75000"/>
                  </a:schemeClr>
                </a:solidFill>
              </a:defRPr>
            </a:lvl6pPr>
            <a:lvl7pPr marL="4876861" indent="0">
              <a:buNone/>
              <a:defRPr sz="2844">
                <a:solidFill>
                  <a:schemeClr val="tx1">
                    <a:tint val="75000"/>
                  </a:schemeClr>
                </a:solidFill>
              </a:defRPr>
            </a:lvl7pPr>
            <a:lvl8pPr marL="5689671" indent="0">
              <a:buNone/>
              <a:defRPr sz="2844">
                <a:solidFill>
                  <a:schemeClr val="tx1">
                    <a:tint val="75000"/>
                  </a:schemeClr>
                </a:solidFill>
              </a:defRPr>
            </a:lvl8pPr>
            <a:lvl9pPr marL="6502481" indent="0">
              <a:buNone/>
              <a:defRPr sz="2844">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03169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4/9/2021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986988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dirty="0"/>
              <a:t>Click to edit Master title style</a:t>
            </a:r>
          </a:p>
        </p:txBody>
      </p:sp>
      <p:sp>
        <p:nvSpPr>
          <p:cNvPr id="3" name="Text Placeholder 2"/>
          <p:cNvSpPr>
            <a:spLocks noGrp="1"/>
          </p:cNvSpPr>
          <p:nvPr>
            <p:ph type="body" idx="1"/>
          </p:nvPr>
        </p:nvSpPr>
        <p:spPr>
          <a:xfrm>
            <a:off x="629842" y="1260872"/>
            <a:ext cx="3868340" cy="61793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dirty="0"/>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4267" b="1"/>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dirty="0"/>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4/9/2021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73651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4/9/2021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69248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9169954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5689"/>
            </a:lvl1pPr>
          </a:lstStyle>
          <a:p>
            <a:r>
              <a:rPr lang="en-US" dirty="0"/>
              <a:t>Click to edit Master title style</a:t>
            </a:r>
          </a:p>
        </p:txBody>
      </p:sp>
      <p:sp>
        <p:nvSpPr>
          <p:cNvPr id="3" name="Content Placeholder 2"/>
          <p:cNvSpPr>
            <a:spLocks noGrp="1"/>
          </p:cNvSpPr>
          <p:nvPr>
            <p:ph idx="1"/>
          </p:nvPr>
        </p:nvSpPr>
        <p:spPr>
          <a:xfrm>
            <a:off x="3887391" y="740569"/>
            <a:ext cx="4629150" cy="3655219"/>
          </a:xfrm>
        </p:spPr>
        <p:txBody>
          <a:bodyPr/>
          <a:lstStyle>
            <a:lvl1pPr>
              <a:defRPr sz="5689"/>
            </a:lvl1pPr>
            <a:lvl2pPr>
              <a:defRPr sz="4978"/>
            </a:lvl2pPr>
            <a:lvl3pPr>
              <a:defRPr sz="4267"/>
            </a:lvl3pPr>
            <a:lvl4pPr>
              <a:defRPr sz="3556"/>
            </a:lvl4pPr>
            <a:lvl5pPr>
              <a:defRPr sz="3556"/>
            </a:lvl5pPr>
            <a:lvl6pPr>
              <a:defRPr sz="3556"/>
            </a:lvl6pPr>
            <a:lvl7pPr>
              <a:defRPr sz="3556"/>
            </a:lvl7pPr>
            <a:lvl8pPr>
              <a:defRPr sz="3556"/>
            </a:lvl8pPr>
            <a:lvl9pPr>
              <a:defRPr sz="3556"/>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29841" y="1543050"/>
            <a:ext cx="2949178" cy="2858691"/>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5463980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5689"/>
            </a:lvl1pPr>
          </a:lstStyle>
          <a:p>
            <a:r>
              <a:rPr lang="en-US" dirty="0"/>
              <a:t>Click to edit Master title style</a:t>
            </a:r>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5689"/>
            </a:lvl1pPr>
            <a:lvl2pPr marL="812810" indent="0">
              <a:buNone/>
              <a:defRPr sz="4978"/>
            </a:lvl2pPr>
            <a:lvl3pPr marL="1625620" indent="0">
              <a:buNone/>
              <a:defRPr sz="4267"/>
            </a:lvl3pPr>
            <a:lvl4pPr marL="2438430" indent="0">
              <a:buNone/>
              <a:defRPr sz="3556"/>
            </a:lvl4pPr>
            <a:lvl5pPr marL="3251241" indent="0">
              <a:buNone/>
              <a:defRPr sz="3556"/>
            </a:lvl5pPr>
            <a:lvl6pPr marL="4064051" indent="0">
              <a:buNone/>
              <a:defRPr sz="3556"/>
            </a:lvl6pPr>
            <a:lvl7pPr marL="4876861" indent="0">
              <a:buNone/>
              <a:defRPr sz="3556"/>
            </a:lvl7pPr>
            <a:lvl8pPr marL="5689671" indent="0">
              <a:buNone/>
              <a:defRPr sz="3556"/>
            </a:lvl8pPr>
            <a:lvl9pPr marL="6502481" indent="0">
              <a:buNone/>
              <a:defRPr sz="3556"/>
            </a:lvl9pPr>
          </a:lstStyle>
          <a:p>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2844"/>
            </a:lvl1pPr>
            <a:lvl2pPr marL="812810" indent="0">
              <a:buNone/>
              <a:defRPr sz="2489"/>
            </a:lvl2pPr>
            <a:lvl3pPr marL="1625620" indent="0">
              <a:buNone/>
              <a:defRPr sz="2133"/>
            </a:lvl3pPr>
            <a:lvl4pPr marL="2438430" indent="0">
              <a:buNone/>
              <a:defRPr sz="1778"/>
            </a:lvl4pPr>
            <a:lvl5pPr marL="3251241" indent="0">
              <a:buNone/>
              <a:defRPr sz="1778"/>
            </a:lvl5pPr>
            <a:lvl6pPr marL="4064051" indent="0">
              <a:buNone/>
              <a:defRPr sz="1778"/>
            </a:lvl6pPr>
            <a:lvl7pPr marL="4876861" indent="0">
              <a:buNone/>
              <a:defRPr sz="1778"/>
            </a:lvl7pPr>
            <a:lvl8pPr marL="5689671" indent="0">
              <a:buNone/>
              <a:defRPr sz="1778"/>
            </a:lvl8pPr>
            <a:lvl9pPr marL="6502481" indent="0">
              <a:buNone/>
              <a:defRPr sz="1778"/>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05416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2133">
                <a:solidFill>
                  <a:schemeClr val="tx1">
                    <a:tint val="75000"/>
                  </a:schemeClr>
                </a:solidFill>
              </a:defRPr>
            </a:lvl1pPr>
          </a:lstStyle>
          <a:p>
            <a:fld id="{C764DE79-268F-4C1A-8933-263129D2AF90}" type="datetimeFigureOut">
              <a:rPr lang="en-US" dirty="0"/>
              <a:t>4/9/2021</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2133">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2133">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283146946"/>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606308" y="1078337"/>
            <a:ext cx="5931384" cy="1871288"/>
          </a:xfrm>
          <a:prstGeom prst="rect">
            <a:avLst/>
          </a:prstGeom>
        </p:spPr>
        <p:txBody>
          <a:bodyPr spcFirstLastPara="1" lIns="91425" tIns="91425" rIns="91425" bIns="91425" anchor="b" anchorCtr="0">
            <a:normAutofit/>
          </a:bodyPr>
          <a:lstStyle/>
          <a:p>
            <a:pPr marL="0" lvl="0" indent="0" algn="ctr" rtl="0">
              <a:spcBef>
                <a:spcPts val="0"/>
              </a:spcBef>
              <a:spcAft>
                <a:spcPts val="0"/>
              </a:spcAft>
              <a:buNone/>
            </a:pPr>
            <a:r>
              <a:rPr lang="en-US" sz="4300"/>
              <a:t>Image Captioning with Semantic Attention</a:t>
            </a:r>
          </a:p>
        </p:txBody>
      </p:sp>
      <p:sp>
        <p:nvSpPr>
          <p:cNvPr id="55" name="Google Shape;55;p13"/>
          <p:cNvSpPr txBox="1">
            <a:spLocks noGrp="1"/>
          </p:cNvSpPr>
          <p:nvPr>
            <p:ph type="subTitle" idx="1"/>
          </p:nvPr>
        </p:nvSpPr>
        <p:spPr>
          <a:xfrm>
            <a:off x="2562099" y="3015109"/>
            <a:ext cx="4018200" cy="870160"/>
          </a:xfrm>
          <a:prstGeom prst="rect">
            <a:avLst/>
          </a:prstGeom>
        </p:spPr>
        <p:txBody>
          <a:bodyPr spcFirstLastPara="1" lIns="91425" tIns="91425" rIns="91425" bIns="91425" anchor="t" anchorCtr="0">
            <a:normAutofit/>
          </a:bodyPr>
          <a:lstStyle/>
          <a:p>
            <a:pPr marL="0" lvl="0" indent="0" algn="ctr" rtl="0">
              <a:spcBef>
                <a:spcPts val="0"/>
              </a:spcBef>
              <a:buNone/>
            </a:pPr>
            <a:r>
              <a:rPr lang="en-US" sz="2100"/>
              <a:t>Team: WYD Step Size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B0AC5-8656-4411-B8AE-24F9813FE9DD}"/>
              </a:ext>
            </a:extLst>
          </p:cNvPr>
          <p:cNvSpPr>
            <a:spLocks noGrp="1"/>
          </p:cNvSpPr>
          <p:nvPr>
            <p:ph type="title"/>
          </p:nvPr>
        </p:nvSpPr>
        <p:spPr/>
        <p:txBody>
          <a:bodyPr>
            <a:normAutofit fontScale="90000"/>
          </a:bodyPr>
          <a:lstStyle/>
          <a:p>
            <a:r>
              <a:rPr lang="en-US" dirty="0">
                <a:cs typeface="Calibri Light"/>
              </a:rPr>
              <a:t>Work Division</a:t>
            </a:r>
            <a:endParaRPr lang="en-US" dirty="0"/>
          </a:p>
        </p:txBody>
      </p:sp>
      <p:sp>
        <p:nvSpPr>
          <p:cNvPr id="3" name="Text Placeholder 2">
            <a:extLst>
              <a:ext uri="{FF2B5EF4-FFF2-40B4-BE49-F238E27FC236}">
                <a16:creationId xmlns:a16="http://schemas.microsoft.com/office/drawing/2014/main" id="{028F71EE-57B2-41A5-AC5A-C68A16FCE460}"/>
              </a:ext>
            </a:extLst>
          </p:cNvPr>
          <p:cNvSpPr>
            <a:spLocks noGrp="1"/>
          </p:cNvSpPr>
          <p:nvPr>
            <p:ph type="body" idx="1"/>
          </p:nvPr>
        </p:nvSpPr>
        <p:spPr/>
        <p:txBody>
          <a:bodyPr/>
          <a:lstStyle/>
          <a:p>
            <a:r>
              <a:rPr lang="en-US" dirty="0">
                <a:cs typeface="Calibri"/>
              </a:rPr>
              <a:t>Till Mid eval:</a:t>
            </a:r>
          </a:p>
          <a:p>
            <a:pPr lvl="1">
              <a:buSzPts val="1800"/>
            </a:pPr>
            <a:r>
              <a:rPr lang="en-US" dirty="0">
                <a:cs typeface="Calibri"/>
              </a:rPr>
              <a:t>Aman Kumar Kashyap: Dataset and </a:t>
            </a:r>
            <a:r>
              <a:rPr lang="en-US" dirty="0" err="1">
                <a:cs typeface="Calibri"/>
              </a:rPr>
              <a:t>Dataloader</a:t>
            </a:r>
          </a:p>
          <a:p>
            <a:pPr lvl="1">
              <a:buSzPts val="1800"/>
            </a:pPr>
            <a:r>
              <a:rPr lang="en-US" dirty="0">
                <a:cs typeface="Calibri"/>
              </a:rPr>
              <a:t>Vaishali Singh: Encoder CNN</a:t>
            </a:r>
          </a:p>
          <a:p>
            <a:pPr lvl="1">
              <a:buSzPts val="1800"/>
            </a:pPr>
            <a:r>
              <a:rPr lang="en-US" dirty="0">
                <a:cs typeface="Calibri"/>
              </a:rPr>
              <a:t>Varun </a:t>
            </a:r>
            <a:r>
              <a:rPr lang="en-US" dirty="0" err="1">
                <a:cs typeface="Calibri"/>
              </a:rPr>
              <a:t>Chhangani</a:t>
            </a:r>
            <a:r>
              <a:rPr lang="en-US" dirty="0">
                <a:cs typeface="Calibri"/>
              </a:rPr>
              <a:t>: LSTM RNN</a:t>
            </a:r>
          </a:p>
          <a:p>
            <a:pPr lvl="1"/>
            <a:endParaRPr lang="en-US" dirty="0">
              <a:cs typeface="Calibri"/>
            </a:endParaRPr>
          </a:p>
          <a:p>
            <a:r>
              <a:rPr lang="en-US" dirty="0">
                <a:cs typeface="Calibri"/>
              </a:rPr>
              <a:t>Further division till End eval (tentative):</a:t>
            </a:r>
          </a:p>
          <a:p>
            <a:pPr lvl="1"/>
            <a:r>
              <a:rPr lang="en-US" dirty="0">
                <a:cs typeface="Calibri"/>
              </a:rPr>
              <a:t>Aman Kumar Kashyap: Attention Model</a:t>
            </a:r>
          </a:p>
          <a:p>
            <a:pPr lvl="1"/>
            <a:r>
              <a:rPr lang="en-US" dirty="0">
                <a:cs typeface="Calibri"/>
              </a:rPr>
              <a:t>Vaishali Singh: Attribute Detection</a:t>
            </a:r>
          </a:p>
          <a:p>
            <a:pPr lvl="1"/>
            <a:r>
              <a:rPr lang="en-US" dirty="0">
                <a:cs typeface="Calibri"/>
              </a:rPr>
              <a:t>Varun </a:t>
            </a:r>
            <a:r>
              <a:rPr lang="en-US" dirty="0" err="1">
                <a:cs typeface="Calibri"/>
              </a:rPr>
              <a:t>Chhangani</a:t>
            </a:r>
            <a:r>
              <a:rPr lang="en-US" dirty="0">
                <a:cs typeface="Calibri"/>
              </a:rPr>
              <a:t>: Evaluation and Integration</a:t>
            </a:r>
          </a:p>
        </p:txBody>
      </p:sp>
    </p:spTree>
    <p:extLst>
      <p:ext uri="{BB962C8B-B14F-4D97-AF65-F5344CB8AC3E}">
        <p14:creationId xmlns:p14="http://schemas.microsoft.com/office/powerpoint/2010/main" val="14022854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5">
            <a:extLst>
              <a:ext uri="{FF2B5EF4-FFF2-40B4-BE49-F238E27FC236}">
                <a16:creationId xmlns:a16="http://schemas.microsoft.com/office/drawing/2014/main" id="{EF20255D-6B30-4C4D-9F0D-588E1478E26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0" b="-10"/>
          <a:stretch/>
        </p:blipFill>
        <p:spPr>
          <a:xfrm>
            <a:off x="-2285" y="10"/>
            <a:ext cx="9143999" cy="5143490"/>
          </a:xfrm>
          <a:prstGeom prst="rect">
            <a:avLst/>
          </a:prstGeom>
        </p:spPr>
      </p:pic>
      <p:sp>
        <p:nvSpPr>
          <p:cNvPr id="15"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55701"/>
            <a:ext cx="9143999" cy="2371610"/>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2CEA52A-0AF8-4760-9F1F-4375996C27A1}"/>
              </a:ext>
            </a:extLst>
          </p:cNvPr>
          <p:cNvSpPr>
            <a:spLocks noGrp="1"/>
          </p:cNvSpPr>
          <p:nvPr>
            <p:ph type="title"/>
          </p:nvPr>
        </p:nvSpPr>
        <p:spPr>
          <a:xfrm>
            <a:off x="822960" y="244162"/>
            <a:ext cx="7543800" cy="2681084"/>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3900">
                <a:solidFill>
                  <a:srgbClr val="FFFFFF"/>
                </a:solidFill>
              </a:rPr>
              <a:t>Thank You</a:t>
            </a:r>
          </a:p>
        </p:txBody>
      </p:sp>
    </p:spTree>
    <p:extLst>
      <p:ext uri="{BB962C8B-B14F-4D97-AF65-F5344CB8AC3E}">
        <p14:creationId xmlns:p14="http://schemas.microsoft.com/office/powerpoint/2010/main" val="2750413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9"/>
        <p:cNvGrpSpPr/>
        <p:nvPr/>
      </p:nvGrpSpPr>
      <p:grpSpPr>
        <a:xfrm>
          <a:off x="0" y="0"/>
          <a:ext cx="0" cy="0"/>
          <a:chOff x="0" y="0"/>
          <a:chExt cx="0" cy="0"/>
        </a:xfrm>
      </p:grpSpPr>
      <p:sp useBgFill="1">
        <p:nvSpPr>
          <p:cNvPr id="73" name="Rectangle 65">
            <a:extLst>
              <a:ext uri="{FF2B5EF4-FFF2-40B4-BE49-F238E27FC236}">
                <a16:creationId xmlns:a16="http://schemas.microsoft.com/office/drawing/2014/main" id="{6CC7D015-0DD8-420F-A568-AC4FEDC412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4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Google Shape;60;p14"/>
          <p:cNvSpPr txBox="1">
            <a:spLocks noGrp="1"/>
          </p:cNvSpPr>
          <p:nvPr>
            <p:ph type="title"/>
          </p:nvPr>
        </p:nvSpPr>
        <p:spPr>
          <a:xfrm>
            <a:off x="628650" y="417891"/>
            <a:ext cx="3116868" cy="4178924"/>
          </a:xfrm>
          <a:prstGeom prst="rect">
            <a:avLst/>
          </a:prstGeom>
        </p:spPr>
        <p:txBody>
          <a:bodyPr spcFirstLastPara="1" vert="horz" lIns="91440" tIns="45720" rIns="91440" bIns="45720" rtlCol="0" anchor="ctr" anchorCtr="0">
            <a:normAutofit/>
          </a:bodyPr>
          <a:lstStyle/>
          <a:p>
            <a:pPr marL="0" lvl="0" indent="0">
              <a:spcBef>
                <a:spcPct val="0"/>
              </a:spcBef>
              <a:spcAft>
                <a:spcPts val="0"/>
              </a:spcAft>
            </a:pPr>
            <a:r>
              <a:rPr lang="en-US" kern="1200">
                <a:solidFill>
                  <a:schemeClr val="tx1"/>
                </a:solidFill>
                <a:latin typeface="+mj-lt"/>
                <a:ea typeface="+mj-ea"/>
                <a:cs typeface="+mj-cs"/>
              </a:rPr>
              <a:t>Team Members:</a:t>
            </a:r>
          </a:p>
        </p:txBody>
      </p:sp>
      <p:sp>
        <p:nvSpPr>
          <p:cNvPr id="61" name="Google Shape;61;p14"/>
          <p:cNvSpPr txBox="1">
            <a:spLocks noGrp="1"/>
          </p:cNvSpPr>
          <p:nvPr>
            <p:ph type="body" idx="1"/>
          </p:nvPr>
        </p:nvSpPr>
        <p:spPr>
          <a:xfrm>
            <a:off x="3889914" y="417891"/>
            <a:ext cx="4625434" cy="4178924"/>
          </a:xfrm>
          <a:prstGeom prst="rect">
            <a:avLst/>
          </a:prstGeom>
        </p:spPr>
        <p:txBody>
          <a:bodyPr spcFirstLastPara="1" vert="horz" lIns="91440" tIns="45720" rIns="91440" bIns="45720" rtlCol="0" anchor="ctr" anchorCtr="0">
            <a:normAutofit/>
          </a:bodyPr>
          <a:lstStyle/>
          <a:p>
            <a:pPr marL="457200" lvl="0" indent="-228600">
              <a:spcBef>
                <a:spcPts val="0"/>
              </a:spcBef>
              <a:spcAft>
                <a:spcPts val="600"/>
              </a:spcAft>
              <a:buSzPts val="1800"/>
              <a:buFont typeface="Arial" panose="020B0604020202020204" pitchFamily="34" charset="0"/>
              <a:buChar char="•"/>
            </a:pPr>
            <a:r>
              <a:rPr lang="en-US" sz="2000" dirty="0"/>
              <a:t>Varun </a:t>
            </a:r>
            <a:r>
              <a:rPr lang="en-US" sz="2000" dirty="0" err="1"/>
              <a:t>Chhangani</a:t>
            </a:r>
            <a:r>
              <a:rPr lang="en-US" sz="2000" dirty="0"/>
              <a:t> (2019121011)</a:t>
            </a:r>
            <a:endParaRPr lang="en-US" sz="2000">
              <a:cs typeface="Calibri"/>
            </a:endParaRPr>
          </a:p>
          <a:p>
            <a:pPr marL="457200" lvl="0" indent="-228600">
              <a:spcBef>
                <a:spcPts val="0"/>
              </a:spcBef>
              <a:spcAft>
                <a:spcPts val="600"/>
              </a:spcAft>
              <a:buSzPts val="1800"/>
              <a:buFont typeface="Arial" panose="020B0604020202020204" pitchFamily="34" charset="0"/>
              <a:buChar char="•"/>
            </a:pPr>
            <a:r>
              <a:rPr lang="en-US" sz="2000" dirty="0"/>
              <a:t>Aman Kumar Kashyap (2019121010)</a:t>
            </a:r>
            <a:endParaRPr lang="en-US" sz="2000">
              <a:cs typeface="Calibri"/>
            </a:endParaRPr>
          </a:p>
          <a:p>
            <a:pPr marL="457200" lvl="0" indent="-228600">
              <a:spcBef>
                <a:spcPts val="0"/>
              </a:spcBef>
              <a:spcAft>
                <a:spcPts val="600"/>
              </a:spcAft>
              <a:buSzPts val="1800"/>
              <a:buFont typeface="Arial" panose="020B0604020202020204" pitchFamily="34" charset="0"/>
              <a:buChar char="•"/>
            </a:pPr>
            <a:r>
              <a:rPr lang="en-US" sz="2000" dirty="0"/>
              <a:t>Vaishali Singh (2020201070)</a:t>
            </a:r>
            <a:endParaRPr lang="en-US" sz="2000" dirty="0">
              <a:cs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1"/>
        <p:cNvGrpSpPr/>
        <p:nvPr/>
      </p:nvGrpSpPr>
      <p:grpSpPr>
        <a:xfrm>
          <a:off x="0" y="0"/>
          <a:ext cx="0" cy="0"/>
          <a:chOff x="0" y="0"/>
          <a:chExt cx="0" cy="0"/>
        </a:xfrm>
      </p:grpSpPr>
      <p:sp>
        <p:nvSpPr>
          <p:cNvPr id="80" name="Freeform: Shape 81">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3302781" cy="5143500"/>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81" name="Group 83">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86469" y="0"/>
            <a:ext cx="1827609" cy="5143500"/>
            <a:chOff x="1320800" y="0"/>
            <a:chExt cx="2436813" cy="6858001"/>
          </a:xfrm>
        </p:grpSpPr>
        <p:sp>
          <p:nvSpPr>
            <p:cNvPr id="85"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86"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87"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88"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89"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90"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72" name="Google Shape;72;p16"/>
          <p:cNvSpPr txBox="1">
            <a:spLocks noGrp="1"/>
          </p:cNvSpPr>
          <p:nvPr>
            <p:ph type="title"/>
          </p:nvPr>
        </p:nvSpPr>
        <p:spPr>
          <a:xfrm>
            <a:off x="401265" y="514350"/>
            <a:ext cx="2085203" cy="3829050"/>
          </a:xfrm>
          <a:prstGeom prst="rect">
            <a:avLst/>
          </a:prstGeom>
        </p:spPr>
        <p:txBody>
          <a:bodyPr spcFirstLastPara="1" vert="horz" lIns="91440" tIns="45720" rIns="91440" bIns="45720" rtlCol="0" anchor="ctr" anchorCtr="0">
            <a:normAutofit/>
          </a:bodyPr>
          <a:lstStyle/>
          <a:p>
            <a:pPr marL="0" lvl="0" indent="0">
              <a:spcBef>
                <a:spcPct val="0"/>
              </a:spcBef>
              <a:spcAft>
                <a:spcPts val="0"/>
              </a:spcAft>
            </a:pPr>
            <a:r>
              <a:rPr lang="en-US" sz="3000" kern="1200">
                <a:solidFill>
                  <a:srgbClr val="FFFFFF"/>
                </a:solidFill>
                <a:latin typeface="+mj-lt"/>
                <a:ea typeface="+mj-ea"/>
                <a:cs typeface="+mj-cs"/>
              </a:rPr>
              <a:t>About the Problem</a:t>
            </a:r>
          </a:p>
        </p:txBody>
      </p:sp>
      <p:graphicFrame>
        <p:nvGraphicFramePr>
          <p:cNvPr id="77" name="Google Shape;73;p16">
            <a:extLst>
              <a:ext uri="{FF2B5EF4-FFF2-40B4-BE49-F238E27FC236}">
                <a16:creationId xmlns:a16="http://schemas.microsoft.com/office/drawing/2014/main" id="{4AD60439-2670-4AD3-9327-467F8367CEAD}"/>
              </a:ext>
            </a:extLst>
          </p:cNvPr>
          <p:cNvGraphicFramePr/>
          <p:nvPr>
            <p:extLst>
              <p:ext uri="{D42A27DB-BD31-4B8C-83A1-F6EECF244321}">
                <p14:modId xmlns:p14="http://schemas.microsoft.com/office/powerpoint/2010/main" val="3254503015"/>
              </p:ext>
            </p:extLst>
          </p:nvPr>
        </p:nvGraphicFramePr>
        <p:xfrm>
          <a:off x="3757612" y="514350"/>
          <a:ext cx="4869656" cy="38290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628650" y="417891"/>
            <a:ext cx="7886700" cy="850124"/>
          </a:xfrm>
          <a:prstGeom prst="rect">
            <a:avLst/>
          </a:prstGeom>
        </p:spPr>
        <p:txBody>
          <a:bodyPr spcFirstLastPara="1" vert="horz" lIns="91440" tIns="45720" rIns="91440" bIns="45720" rtlCol="0" anchor="ctr" anchorCtr="0">
            <a:normAutofit/>
          </a:bodyPr>
          <a:lstStyle/>
          <a:p>
            <a:pPr marL="0" lvl="0" indent="0" algn="ctr">
              <a:spcBef>
                <a:spcPct val="0"/>
              </a:spcBef>
              <a:spcAft>
                <a:spcPts val="0"/>
              </a:spcAft>
            </a:pPr>
            <a:r>
              <a:rPr lang="en-US" sz="3900" kern="1200">
                <a:solidFill>
                  <a:schemeClr val="tx1"/>
                </a:solidFill>
                <a:latin typeface="+mj-lt"/>
                <a:ea typeface="+mj-ea"/>
                <a:cs typeface="+mj-cs"/>
              </a:rPr>
              <a:t>Weekly Plan</a:t>
            </a:r>
          </a:p>
        </p:txBody>
      </p:sp>
      <p:graphicFrame>
        <p:nvGraphicFramePr>
          <p:cNvPr id="2" name="Diagram 2">
            <a:extLst>
              <a:ext uri="{FF2B5EF4-FFF2-40B4-BE49-F238E27FC236}">
                <a16:creationId xmlns:a16="http://schemas.microsoft.com/office/drawing/2014/main" id="{3187B49E-87A9-492F-B17A-1DC424BCB29A}"/>
              </a:ext>
            </a:extLst>
          </p:cNvPr>
          <p:cNvGraphicFramePr/>
          <p:nvPr>
            <p:extLst>
              <p:ext uri="{D42A27DB-BD31-4B8C-83A1-F6EECF244321}">
                <p14:modId xmlns:p14="http://schemas.microsoft.com/office/powerpoint/2010/main" val="546404132"/>
              </p:ext>
            </p:extLst>
          </p:nvPr>
        </p:nvGraphicFramePr>
        <p:xfrm>
          <a:off x="628650" y="1371600"/>
          <a:ext cx="7886700" cy="32644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C4925-C1C1-469C-A9FB-31FC9DDD4938}"/>
              </a:ext>
            </a:extLst>
          </p:cNvPr>
          <p:cNvSpPr>
            <a:spLocks noGrp="1"/>
          </p:cNvSpPr>
          <p:nvPr>
            <p:ph type="title"/>
          </p:nvPr>
        </p:nvSpPr>
        <p:spPr/>
        <p:txBody>
          <a:bodyPr/>
          <a:lstStyle/>
          <a:p>
            <a:r>
              <a:rPr lang="en-US" dirty="0">
                <a:cs typeface="Calibri Light"/>
              </a:rPr>
              <a:t>Dataset Description</a:t>
            </a:r>
            <a:endParaRPr lang="en-US" dirty="0"/>
          </a:p>
        </p:txBody>
      </p:sp>
      <p:sp>
        <p:nvSpPr>
          <p:cNvPr id="3" name="Content Placeholder 2">
            <a:extLst>
              <a:ext uri="{FF2B5EF4-FFF2-40B4-BE49-F238E27FC236}">
                <a16:creationId xmlns:a16="http://schemas.microsoft.com/office/drawing/2014/main" id="{ACF35781-07F9-4B1E-B18E-42E11BEB605F}"/>
              </a:ext>
            </a:extLst>
          </p:cNvPr>
          <p:cNvSpPr>
            <a:spLocks noGrp="1"/>
          </p:cNvSpPr>
          <p:nvPr>
            <p:ph idx="1"/>
          </p:nvPr>
        </p:nvSpPr>
        <p:spPr/>
        <p:txBody>
          <a:bodyPr vert="horz" lIns="91440" tIns="45720" rIns="91440" bIns="45720" rtlCol="0" anchor="t">
            <a:normAutofit/>
          </a:bodyPr>
          <a:lstStyle/>
          <a:p>
            <a:pPr marL="0" indent="0">
              <a:buNone/>
            </a:pPr>
            <a:r>
              <a:rPr lang="en-US" dirty="0">
                <a:cs typeface="Calibri" panose="020F0502020204030204"/>
              </a:rPr>
              <a:t>Datasets used:</a:t>
            </a:r>
            <a:endParaRPr lang="en-US" dirty="0"/>
          </a:p>
          <a:p>
            <a:r>
              <a:rPr lang="en-US" dirty="0">
                <a:cs typeface="Calibri" panose="020F0502020204030204"/>
              </a:rPr>
              <a:t>Flickr30k</a:t>
            </a:r>
          </a:p>
          <a:p>
            <a:pPr lvl="1"/>
            <a:r>
              <a:rPr lang="en-US" sz="1400" dirty="0">
                <a:cs typeface="Calibri" panose="020F0502020204030204"/>
              </a:rPr>
              <a:t>5 Captions provided for each of the train 30,000 images.</a:t>
            </a:r>
          </a:p>
          <a:p>
            <a:r>
              <a:rPr lang="en-US" dirty="0">
                <a:cs typeface="Calibri" panose="020F0502020204030204"/>
              </a:rPr>
              <a:t>MS-COCO 2014</a:t>
            </a:r>
            <a:endParaRPr lang="en-US" sz="1800">
              <a:cs typeface="Calibri" panose="020F0502020204030204"/>
            </a:endParaRPr>
          </a:p>
          <a:p>
            <a:pPr lvl="1"/>
            <a:r>
              <a:rPr lang="en-US" sz="1400" dirty="0">
                <a:ea typeface="+mn-lt"/>
                <a:cs typeface="+mn-lt"/>
              </a:rPr>
              <a:t>The annotations are stored using JSON. Please note that the COCO API described on the download page can be used to access and manipulate all annotations. All annotations share the same basic data structure below.</a:t>
            </a:r>
            <a:endParaRPr lang="en-US" sz="1400" dirty="0">
              <a:cs typeface="Calibri" panose="020F0502020204030204"/>
            </a:endParaRPr>
          </a:p>
          <a:p>
            <a:pPr lvl="1"/>
            <a:r>
              <a:rPr lang="en-US" sz="1400" dirty="0">
                <a:cs typeface="Calibri" panose="020F0502020204030204"/>
              </a:rPr>
              <a:t>Each image has at-least 5 captions, some have more.</a:t>
            </a:r>
          </a:p>
          <a:p>
            <a:pPr lvl="1" algn="just">
              <a:buNone/>
            </a:pPr>
            <a:endParaRPr lang="en-US" sz="1400" dirty="0">
              <a:cs typeface="Calibri" panose="020F0502020204030204"/>
            </a:endParaRPr>
          </a:p>
          <a:p>
            <a:endParaRPr lang="en-US" dirty="0">
              <a:cs typeface="Calibri" panose="020F0502020204030204"/>
            </a:endParaRPr>
          </a:p>
          <a:p>
            <a:pPr marL="0" indent="0">
              <a:buNone/>
            </a:pPr>
            <a:endParaRPr lang="en-US" dirty="0">
              <a:cs typeface="Calibri" panose="020F0502020204030204"/>
            </a:endParaRPr>
          </a:p>
        </p:txBody>
      </p:sp>
      <p:pic>
        <p:nvPicPr>
          <p:cNvPr id="4" name="Picture 4" descr="Text&#10;&#10;Description automatically generated">
            <a:extLst>
              <a:ext uri="{FF2B5EF4-FFF2-40B4-BE49-F238E27FC236}">
                <a16:creationId xmlns:a16="http://schemas.microsoft.com/office/drawing/2014/main" id="{95BD9CF3-4138-4A05-AC74-9EA4CFF24597}"/>
              </a:ext>
            </a:extLst>
          </p:cNvPr>
          <p:cNvPicPr>
            <a:picLocks noChangeAspect="1"/>
          </p:cNvPicPr>
          <p:nvPr/>
        </p:nvPicPr>
        <p:blipFill>
          <a:blip r:embed="rId2"/>
          <a:stretch>
            <a:fillRect/>
          </a:stretch>
        </p:blipFill>
        <p:spPr>
          <a:xfrm>
            <a:off x="5695485" y="3628643"/>
            <a:ext cx="2276243" cy="917953"/>
          </a:xfrm>
          <a:prstGeom prst="rect">
            <a:avLst/>
          </a:prstGeom>
        </p:spPr>
      </p:pic>
    </p:spTree>
    <p:extLst>
      <p:ext uri="{BB962C8B-B14F-4D97-AF65-F5344CB8AC3E}">
        <p14:creationId xmlns:p14="http://schemas.microsoft.com/office/powerpoint/2010/main" val="74929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8"/>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Method of Approaching the Problem</a:t>
            </a:r>
            <a:endParaRPr/>
          </a:p>
        </p:txBody>
      </p:sp>
      <p:sp>
        <p:nvSpPr>
          <p:cNvPr id="84" name="Google Shape;84;p18"/>
          <p:cNvSpPr txBox="1">
            <a:spLocks noGrp="1"/>
          </p:cNvSpPr>
          <p:nvPr>
            <p:ph type="body" idx="1"/>
          </p:nvPr>
        </p:nvSpPr>
        <p:spPr>
          <a:prstGeom prst="rect">
            <a:avLst/>
          </a:prstGeom>
        </p:spPr>
        <p:txBody>
          <a:bodyPr spcFirstLastPara="1" vert="horz" wrap="square" lIns="91425" tIns="91425" rIns="91425" bIns="91425" rtlCol="0" anchor="t" anchorCtr="0">
            <a:noAutofit/>
          </a:bodyPr>
          <a:lstStyle/>
          <a:p>
            <a:pPr marL="457200" lvl="0" indent="-342900" algn="l" rtl="0">
              <a:spcBef>
                <a:spcPts val="0"/>
              </a:spcBef>
              <a:spcAft>
                <a:spcPts val="0"/>
              </a:spcAft>
              <a:buSzPts val="1800"/>
              <a:buChar char="●"/>
            </a:pPr>
            <a:r>
              <a:rPr lang="en" sz="2000" dirty="0"/>
              <a:t>Image captioning requires observation of patterns and objects in the given image, and thus we need to extract the attributes present in the image.</a:t>
            </a:r>
            <a:endParaRPr lang="en-US" sz="2000">
              <a:cs typeface="Calibri"/>
            </a:endParaRPr>
          </a:p>
          <a:p>
            <a:pPr marL="457200" lvl="0" indent="-342900" algn="l" rtl="0">
              <a:spcBef>
                <a:spcPts val="0"/>
              </a:spcBef>
              <a:spcAft>
                <a:spcPts val="0"/>
              </a:spcAft>
              <a:buSzPts val="1800"/>
              <a:buChar char="●"/>
            </a:pPr>
            <a:r>
              <a:rPr lang="en" sz="2000" dirty="0"/>
              <a:t>The textual output needs us to have a RNN model at the output, for which we are going with LSTM.</a:t>
            </a:r>
            <a:endParaRPr sz="2000">
              <a:cs typeface="Calibri"/>
            </a:endParaRPr>
          </a:p>
          <a:p>
            <a:pPr marL="457200" lvl="0" indent="-342900" algn="l" rtl="0">
              <a:spcBef>
                <a:spcPts val="0"/>
              </a:spcBef>
              <a:spcAft>
                <a:spcPts val="0"/>
              </a:spcAft>
              <a:buSzPts val="1800"/>
              <a:buChar char="●"/>
            </a:pPr>
            <a:r>
              <a:rPr lang="en" sz="2000" dirty="0"/>
              <a:t>We also need to have some relationships between the objects visible to us and also sometimes need to focus more on something and ignore few things.</a:t>
            </a:r>
            <a:endParaRPr sz="2000">
              <a:cs typeface="Calibri"/>
            </a:endParaRPr>
          </a:p>
          <a:p>
            <a:pPr marL="457200" lvl="0" indent="-342900" algn="l" rtl="0">
              <a:spcBef>
                <a:spcPts val="0"/>
              </a:spcBef>
              <a:spcAft>
                <a:spcPts val="0"/>
              </a:spcAft>
              <a:buSzPts val="1800"/>
              <a:buChar char="●"/>
            </a:pPr>
            <a:r>
              <a:rPr lang="en" sz="2000" dirty="0"/>
              <a:t>We need to focus on only the subject of the image, as we know “A picture is worth thousand words” but we have to have a bound on the length of the caption. For this reason, we are going with attention models at both input and output.</a:t>
            </a:r>
            <a:endParaRPr sz="2000">
              <a:cs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rmAutofit fontScale="90000"/>
          </a:bodyPr>
          <a:lstStyle/>
          <a:p>
            <a:r>
              <a:rPr lang="en" dirty="0">
                <a:ea typeface="+mj-lt"/>
                <a:cs typeface="+mj-lt"/>
              </a:rPr>
              <a:t>Method of Approaching the Problem</a:t>
            </a:r>
          </a:p>
          <a:p>
            <a:pPr marL="0" lvl="0" indent="0" algn="l">
              <a:spcBef>
                <a:spcPts val="0"/>
              </a:spcBef>
              <a:spcAft>
                <a:spcPts val="0"/>
              </a:spcAft>
              <a:buNone/>
            </a:pPr>
            <a:endParaRPr lang="en" dirty="0">
              <a:cs typeface="Calibri Light"/>
            </a:endParaRPr>
          </a:p>
        </p:txBody>
      </p:sp>
      <p:sp>
        <p:nvSpPr>
          <p:cNvPr id="73" name="Google Shape;73;p16"/>
          <p:cNvSpPr txBox="1">
            <a:spLocks noGrp="1"/>
          </p:cNvSpPr>
          <p:nvPr>
            <p:ph type="body" idx="1"/>
          </p:nvPr>
        </p:nvSpPr>
        <p:spPr>
          <a:prstGeom prst="rect">
            <a:avLst/>
          </a:prstGeom>
        </p:spPr>
        <p:txBody>
          <a:bodyPr spcFirstLastPara="1" wrap="square" lIns="91425" tIns="91425" rIns="91425" bIns="91425" anchor="t" anchorCtr="0">
            <a:normAutofit fontScale="85000" lnSpcReduction="10000"/>
          </a:bodyPr>
          <a:lstStyle/>
          <a:p>
            <a:r>
              <a:rPr lang="en-US" dirty="0">
                <a:ea typeface="+mn-lt"/>
                <a:cs typeface="+mn-lt"/>
              </a:rPr>
              <a:t>Provide a syntactically correct and meaning description given an image.</a:t>
            </a:r>
          </a:p>
          <a:p>
            <a:r>
              <a:rPr lang="en-US" dirty="0">
                <a:ea typeface="+mn-lt"/>
                <a:cs typeface="+mn-lt"/>
              </a:rPr>
              <a:t>Use CNN to extract image features in context of classification.</a:t>
            </a:r>
            <a:endParaRPr lang="en-US" dirty="0"/>
          </a:p>
          <a:p>
            <a:r>
              <a:rPr lang="en-US" dirty="0">
                <a:ea typeface="+mn-lt"/>
                <a:cs typeface="+mn-lt"/>
              </a:rPr>
              <a:t>Further use this feature vector to initialize the LSTM state.</a:t>
            </a:r>
            <a:endParaRPr lang="en-US" dirty="0"/>
          </a:p>
          <a:p>
            <a:r>
              <a:rPr lang="en-US" dirty="0">
                <a:ea typeface="+mn-lt"/>
                <a:cs typeface="+mn-lt"/>
              </a:rPr>
              <a:t>Create input at each time using the previously generated word and the visual attribute extracted by the attribute detector.</a:t>
            </a:r>
            <a:endParaRPr lang="en-US" dirty="0"/>
          </a:p>
          <a:p>
            <a:r>
              <a:rPr lang="en-US" dirty="0">
                <a:ea typeface="+mn-lt"/>
                <a:cs typeface="+mn-lt"/>
              </a:rPr>
              <a:t>Use input and output attention model to generate captions.</a:t>
            </a:r>
            <a:endParaRPr lang="en-US" dirty="0"/>
          </a:p>
          <a:p>
            <a:r>
              <a:rPr lang="en-US" dirty="0">
                <a:ea typeface="+mn-lt"/>
                <a:cs typeface="+mn-lt"/>
              </a:rPr>
              <a:t>Use regularization to prevent overfitting.</a:t>
            </a:r>
            <a:endParaRPr lang="en-US" dirty="0"/>
          </a:p>
          <a:p>
            <a:r>
              <a:rPr lang="en-US" dirty="0">
                <a:ea typeface="+mn-lt"/>
                <a:cs typeface="+mn-lt"/>
              </a:rPr>
              <a:t>Finally evaluate using various metrics.</a:t>
            </a:r>
            <a:endParaRPr lang="en-US" dirty="0"/>
          </a:p>
        </p:txBody>
      </p:sp>
    </p:spTree>
    <p:extLst>
      <p:ext uri="{BB962C8B-B14F-4D97-AF65-F5344CB8AC3E}">
        <p14:creationId xmlns:p14="http://schemas.microsoft.com/office/powerpoint/2010/main" val="3393104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9"/>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Method of Approaching the Problem</a:t>
            </a:r>
            <a:endParaRPr/>
          </a:p>
        </p:txBody>
      </p:sp>
      <p:pic>
        <p:nvPicPr>
          <p:cNvPr id="2" name="Picture 2" descr="Diagram&#10;&#10;Description automatically generated">
            <a:extLst>
              <a:ext uri="{FF2B5EF4-FFF2-40B4-BE49-F238E27FC236}">
                <a16:creationId xmlns:a16="http://schemas.microsoft.com/office/drawing/2014/main" id="{0D89EB30-53CD-4078-B156-E0EDE51BE229}"/>
              </a:ext>
            </a:extLst>
          </p:cNvPr>
          <p:cNvPicPr>
            <a:picLocks noChangeAspect="1"/>
          </p:cNvPicPr>
          <p:nvPr/>
        </p:nvPicPr>
        <p:blipFill>
          <a:blip r:embed="rId3"/>
          <a:stretch>
            <a:fillRect/>
          </a:stretch>
        </p:blipFill>
        <p:spPr>
          <a:xfrm>
            <a:off x="2308302" y="1351030"/>
            <a:ext cx="4520425" cy="319414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0C007-2CEF-404D-9154-87DB02391700}"/>
              </a:ext>
            </a:extLst>
          </p:cNvPr>
          <p:cNvSpPr>
            <a:spLocks noGrp="1"/>
          </p:cNvSpPr>
          <p:nvPr>
            <p:ph type="title"/>
          </p:nvPr>
        </p:nvSpPr>
        <p:spPr/>
        <p:txBody>
          <a:bodyPr>
            <a:normAutofit fontScale="90000"/>
          </a:bodyPr>
          <a:lstStyle/>
          <a:p>
            <a:r>
              <a:rPr lang="en-US" dirty="0">
                <a:cs typeface="Calibri Light"/>
              </a:rPr>
              <a:t>Goals for Mid and Final Eval</a:t>
            </a:r>
            <a:endParaRPr lang="en-US" dirty="0"/>
          </a:p>
        </p:txBody>
      </p:sp>
      <p:sp>
        <p:nvSpPr>
          <p:cNvPr id="3" name="Text Placeholder 2">
            <a:extLst>
              <a:ext uri="{FF2B5EF4-FFF2-40B4-BE49-F238E27FC236}">
                <a16:creationId xmlns:a16="http://schemas.microsoft.com/office/drawing/2014/main" id="{FA8D4812-6594-4EE2-8181-8968CDA5EE79}"/>
              </a:ext>
            </a:extLst>
          </p:cNvPr>
          <p:cNvSpPr>
            <a:spLocks noGrp="1"/>
          </p:cNvSpPr>
          <p:nvPr>
            <p:ph type="body" idx="1"/>
          </p:nvPr>
        </p:nvSpPr>
        <p:spPr/>
        <p:txBody>
          <a:bodyPr/>
          <a:lstStyle/>
          <a:p>
            <a:r>
              <a:rPr lang="en-US" dirty="0">
                <a:cs typeface="Calibri"/>
              </a:rPr>
              <a:t>Mid Eval:</a:t>
            </a:r>
          </a:p>
          <a:p>
            <a:pPr lvl="1">
              <a:buSzPts val="1800"/>
            </a:pPr>
            <a:r>
              <a:rPr lang="en-US" dirty="0">
                <a:ea typeface="+mn-lt"/>
                <a:cs typeface="+mn-lt"/>
              </a:rPr>
              <a:t>A basic model without Attribute and Attention, using ResNet50 for CNN and LSTM for RNN.</a:t>
            </a:r>
          </a:p>
          <a:p>
            <a:r>
              <a:rPr lang="en-US" dirty="0">
                <a:cs typeface="Calibri"/>
              </a:rPr>
              <a:t>Final Eval:</a:t>
            </a:r>
          </a:p>
          <a:p>
            <a:pPr lvl="1">
              <a:buSzPts val="1800"/>
            </a:pPr>
            <a:r>
              <a:rPr lang="en-US" dirty="0" err="1">
                <a:cs typeface="Calibri"/>
              </a:rPr>
              <a:t>GoogleNet</a:t>
            </a:r>
            <a:r>
              <a:rPr lang="en-US" dirty="0">
                <a:cs typeface="Calibri"/>
              </a:rPr>
              <a:t> for CNN and Attribute Detection, LSTM for RNN and Input and Output attention for the RNN.</a:t>
            </a:r>
          </a:p>
          <a:p>
            <a:pPr lvl="1">
              <a:buSzPts val="1800"/>
            </a:pPr>
            <a:r>
              <a:rPr lang="en-US" dirty="0">
                <a:cs typeface="Calibri"/>
              </a:rPr>
              <a:t>The results will be evaluated for metrics like BLEU, </a:t>
            </a:r>
            <a:r>
              <a:rPr lang="en-US" dirty="0" err="1">
                <a:cs typeface="Calibri"/>
              </a:rPr>
              <a:t>CIDEr</a:t>
            </a:r>
            <a:r>
              <a:rPr lang="en-US" dirty="0">
                <a:cs typeface="Calibri"/>
              </a:rPr>
              <a:t>, METEOR, etc.</a:t>
            </a:r>
          </a:p>
        </p:txBody>
      </p:sp>
    </p:spTree>
    <p:extLst>
      <p:ext uri="{BB962C8B-B14F-4D97-AF65-F5344CB8AC3E}">
        <p14:creationId xmlns:p14="http://schemas.microsoft.com/office/powerpoint/2010/main" val="378957176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11</Slides>
  <Notes>7</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Image Captioning with Semantic Attention</vt:lpstr>
      <vt:lpstr>Team Members:</vt:lpstr>
      <vt:lpstr>About the Problem</vt:lpstr>
      <vt:lpstr>Weekly Plan</vt:lpstr>
      <vt:lpstr>Dataset Description</vt:lpstr>
      <vt:lpstr>Method of Approaching the Problem</vt:lpstr>
      <vt:lpstr>Method of Approaching the Problem </vt:lpstr>
      <vt:lpstr>Method of Approaching the Problem</vt:lpstr>
      <vt:lpstr>Goals for Mid and Final Eval</vt:lpstr>
      <vt:lpstr>Work Division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Captioning with Semantic Attention</dc:title>
  <cp:revision>219</cp:revision>
  <dcterms:modified xsi:type="dcterms:W3CDTF">2021-04-09T18:11:10Z</dcterms:modified>
</cp:coreProperties>
</file>